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4"/>
  </p:notesMasterIdLst>
  <p:sldIdLst>
    <p:sldId id="256" r:id="rId2"/>
    <p:sldId id="257" r:id="rId3"/>
    <p:sldId id="258" r:id="rId4"/>
    <p:sldId id="259" r:id="rId5"/>
    <p:sldId id="263" r:id="rId6"/>
    <p:sldId id="261" r:id="rId7"/>
    <p:sldId id="262" r:id="rId8"/>
    <p:sldId id="264" r:id="rId9"/>
    <p:sldId id="265" r:id="rId10"/>
    <p:sldId id="267" r:id="rId11"/>
    <p:sldId id="266" r:id="rId12"/>
    <p:sldId id="268" r:id="rId13"/>
    <p:sldId id="270" r:id="rId14"/>
    <p:sldId id="271" r:id="rId15"/>
    <p:sldId id="272" r:id="rId16"/>
    <p:sldId id="273" r:id="rId17"/>
    <p:sldId id="274" r:id="rId18"/>
    <p:sldId id="275" r:id="rId19"/>
    <p:sldId id="276" r:id="rId20"/>
    <p:sldId id="278" r:id="rId21"/>
    <p:sldId id="277" r:id="rId22"/>
    <p:sldId id="279" r:id="rId23"/>
    <p:sldId id="280" r:id="rId24"/>
    <p:sldId id="281" r:id="rId25"/>
    <p:sldId id="282" r:id="rId26"/>
    <p:sldId id="284" r:id="rId27"/>
    <p:sldId id="285" r:id="rId28"/>
    <p:sldId id="286" r:id="rId29"/>
    <p:sldId id="287" r:id="rId30"/>
    <p:sldId id="288" r:id="rId31"/>
    <p:sldId id="289"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07" autoAdjust="0"/>
  </p:normalViewPr>
  <p:slideViewPr>
    <p:cSldViewPr snapToGrid="0">
      <p:cViewPr varScale="1">
        <p:scale>
          <a:sx n="76" d="100"/>
          <a:sy n="76" d="100"/>
        </p:scale>
        <p:origin x="2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1C032-8591-4F9F-BA22-443D8B9DBEF2}" type="datetimeFigureOut">
              <a:rPr lang="en-US" smtClean="0"/>
              <a:t>9/25/2017</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8E0D7-F8FE-4020-B0F2-815F83AEE8E6}" type="slidenum">
              <a:rPr lang="en-US" smtClean="0"/>
              <a:t>‹#›</a:t>
            </a:fld>
            <a:endParaRPr lang="en-US"/>
          </a:p>
        </p:txBody>
      </p:sp>
    </p:spTree>
    <p:extLst>
      <p:ext uri="{BB962C8B-B14F-4D97-AF65-F5344CB8AC3E}">
        <p14:creationId xmlns:p14="http://schemas.microsoft.com/office/powerpoint/2010/main" val="177057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defRPr/>
            </a:pP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B0E8E0D7-F8FE-4020-B0F2-815F83AEE8E6}" type="slidenum">
              <a:rPr lang="en-US" smtClean="0"/>
              <a:t>1</a:t>
            </a:fld>
            <a:endParaRPr lang="en-US"/>
          </a:p>
        </p:txBody>
      </p:sp>
    </p:spTree>
    <p:extLst>
      <p:ext uri="{BB962C8B-B14F-4D97-AF65-F5344CB8AC3E}">
        <p14:creationId xmlns:p14="http://schemas.microsoft.com/office/powerpoint/2010/main" val="217758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10</a:t>
            </a:fld>
            <a:endParaRPr lang="en-US"/>
          </a:p>
        </p:txBody>
      </p:sp>
    </p:spTree>
    <p:extLst>
      <p:ext uri="{BB962C8B-B14F-4D97-AF65-F5344CB8AC3E}">
        <p14:creationId xmlns:p14="http://schemas.microsoft.com/office/powerpoint/2010/main" val="254220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11</a:t>
            </a:fld>
            <a:endParaRPr lang="en-US"/>
          </a:p>
        </p:txBody>
      </p:sp>
    </p:spTree>
    <p:extLst>
      <p:ext uri="{BB962C8B-B14F-4D97-AF65-F5344CB8AC3E}">
        <p14:creationId xmlns:p14="http://schemas.microsoft.com/office/powerpoint/2010/main" val="285679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12</a:t>
            </a:fld>
            <a:endParaRPr lang="en-US"/>
          </a:p>
        </p:txBody>
      </p:sp>
    </p:spTree>
    <p:extLst>
      <p:ext uri="{BB962C8B-B14F-4D97-AF65-F5344CB8AC3E}">
        <p14:creationId xmlns:p14="http://schemas.microsoft.com/office/powerpoint/2010/main" val="2871685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dirty="0"/>
          </a:p>
        </p:txBody>
      </p:sp>
      <p:sp>
        <p:nvSpPr>
          <p:cNvPr id="4" name="Slide Number Placeholder 3"/>
          <p:cNvSpPr>
            <a:spLocks noGrp="1"/>
          </p:cNvSpPr>
          <p:nvPr>
            <p:ph type="sldNum" sz="quarter" idx="10"/>
          </p:nvPr>
        </p:nvSpPr>
        <p:spPr/>
        <p:txBody>
          <a:bodyPr/>
          <a:lstStyle/>
          <a:p>
            <a:fld id="{B0E8E0D7-F8FE-4020-B0F2-815F83AEE8E6}" type="slidenum">
              <a:rPr lang="en-US" smtClean="0"/>
              <a:t>13</a:t>
            </a:fld>
            <a:endParaRPr lang="en-US"/>
          </a:p>
        </p:txBody>
      </p:sp>
    </p:spTree>
    <p:extLst>
      <p:ext uri="{BB962C8B-B14F-4D97-AF65-F5344CB8AC3E}">
        <p14:creationId xmlns:p14="http://schemas.microsoft.com/office/powerpoint/2010/main" val="385181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14</a:t>
            </a:fld>
            <a:endParaRPr lang="en-US"/>
          </a:p>
        </p:txBody>
      </p:sp>
    </p:spTree>
    <p:extLst>
      <p:ext uri="{BB962C8B-B14F-4D97-AF65-F5344CB8AC3E}">
        <p14:creationId xmlns:p14="http://schemas.microsoft.com/office/powerpoint/2010/main" val="133947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15</a:t>
            </a:fld>
            <a:endParaRPr lang="en-US"/>
          </a:p>
        </p:txBody>
      </p:sp>
    </p:spTree>
    <p:extLst>
      <p:ext uri="{BB962C8B-B14F-4D97-AF65-F5344CB8AC3E}">
        <p14:creationId xmlns:p14="http://schemas.microsoft.com/office/powerpoint/2010/main" val="1204621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16</a:t>
            </a:fld>
            <a:endParaRPr lang="en-US"/>
          </a:p>
        </p:txBody>
      </p:sp>
    </p:spTree>
    <p:extLst>
      <p:ext uri="{BB962C8B-B14F-4D97-AF65-F5344CB8AC3E}">
        <p14:creationId xmlns:p14="http://schemas.microsoft.com/office/powerpoint/2010/main" val="3650863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u="none" dirty="0"/>
          </a:p>
        </p:txBody>
      </p:sp>
      <p:sp>
        <p:nvSpPr>
          <p:cNvPr id="4" name="Slide Number Placeholder 3"/>
          <p:cNvSpPr>
            <a:spLocks noGrp="1"/>
          </p:cNvSpPr>
          <p:nvPr>
            <p:ph type="sldNum" sz="quarter" idx="10"/>
          </p:nvPr>
        </p:nvSpPr>
        <p:spPr/>
        <p:txBody>
          <a:bodyPr/>
          <a:lstStyle/>
          <a:p>
            <a:fld id="{B0E8E0D7-F8FE-4020-B0F2-815F83AEE8E6}" type="slidenum">
              <a:rPr lang="en-US" smtClean="0"/>
              <a:t>17</a:t>
            </a:fld>
            <a:endParaRPr lang="en-US"/>
          </a:p>
        </p:txBody>
      </p:sp>
    </p:spTree>
    <p:extLst>
      <p:ext uri="{BB962C8B-B14F-4D97-AF65-F5344CB8AC3E}">
        <p14:creationId xmlns:p14="http://schemas.microsoft.com/office/powerpoint/2010/main" val="1845418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18</a:t>
            </a:fld>
            <a:endParaRPr lang="en-US"/>
          </a:p>
        </p:txBody>
      </p:sp>
    </p:spTree>
    <p:extLst>
      <p:ext uri="{BB962C8B-B14F-4D97-AF65-F5344CB8AC3E}">
        <p14:creationId xmlns:p14="http://schemas.microsoft.com/office/powerpoint/2010/main" val="421756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19</a:t>
            </a:fld>
            <a:endParaRPr lang="en-US"/>
          </a:p>
        </p:txBody>
      </p:sp>
    </p:spTree>
    <p:extLst>
      <p:ext uri="{BB962C8B-B14F-4D97-AF65-F5344CB8AC3E}">
        <p14:creationId xmlns:p14="http://schemas.microsoft.com/office/powerpoint/2010/main" val="188096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2</a:t>
            </a:fld>
            <a:endParaRPr lang="en-US"/>
          </a:p>
        </p:txBody>
      </p:sp>
    </p:spTree>
    <p:extLst>
      <p:ext uri="{BB962C8B-B14F-4D97-AF65-F5344CB8AC3E}">
        <p14:creationId xmlns:p14="http://schemas.microsoft.com/office/powerpoint/2010/main" val="2718542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dirty="0"/>
          </a:p>
        </p:txBody>
      </p:sp>
      <p:sp>
        <p:nvSpPr>
          <p:cNvPr id="4" name="Slide Number Placeholder 3"/>
          <p:cNvSpPr>
            <a:spLocks noGrp="1"/>
          </p:cNvSpPr>
          <p:nvPr>
            <p:ph type="sldNum" sz="quarter" idx="10"/>
          </p:nvPr>
        </p:nvSpPr>
        <p:spPr/>
        <p:txBody>
          <a:bodyPr/>
          <a:lstStyle/>
          <a:p>
            <a:fld id="{B0E8E0D7-F8FE-4020-B0F2-815F83AEE8E6}" type="slidenum">
              <a:rPr lang="en-US" smtClean="0"/>
              <a:t>20</a:t>
            </a:fld>
            <a:endParaRPr lang="en-US"/>
          </a:p>
        </p:txBody>
      </p:sp>
    </p:spTree>
    <p:extLst>
      <p:ext uri="{BB962C8B-B14F-4D97-AF65-F5344CB8AC3E}">
        <p14:creationId xmlns:p14="http://schemas.microsoft.com/office/powerpoint/2010/main" val="4146334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21</a:t>
            </a:fld>
            <a:endParaRPr lang="en-US"/>
          </a:p>
        </p:txBody>
      </p:sp>
    </p:spTree>
    <p:extLst>
      <p:ext uri="{BB962C8B-B14F-4D97-AF65-F5344CB8AC3E}">
        <p14:creationId xmlns:p14="http://schemas.microsoft.com/office/powerpoint/2010/main" val="3067753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l-GR" b="0" dirty="0"/>
          </a:p>
        </p:txBody>
      </p:sp>
      <p:sp>
        <p:nvSpPr>
          <p:cNvPr id="4" name="Slide Number Placeholder 3"/>
          <p:cNvSpPr>
            <a:spLocks noGrp="1"/>
          </p:cNvSpPr>
          <p:nvPr>
            <p:ph type="sldNum" sz="quarter" idx="10"/>
          </p:nvPr>
        </p:nvSpPr>
        <p:spPr/>
        <p:txBody>
          <a:bodyPr/>
          <a:lstStyle/>
          <a:p>
            <a:fld id="{B0E8E0D7-F8FE-4020-B0F2-815F83AEE8E6}" type="slidenum">
              <a:rPr lang="en-US" smtClean="0"/>
              <a:t>22</a:t>
            </a:fld>
            <a:endParaRPr lang="en-US"/>
          </a:p>
        </p:txBody>
      </p:sp>
    </p:spTree>
    <p:extLst>
      <p:ext uri="{BB962C8B-B14F-4D97-AF65-F5344CB8AC3E}">
        <p14:creationId xmlns:p14="http://schemas.microsoft.com/office/powerpoint/2010/main" val="2127945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23</a:t>
            </a:fld>
            <a:endParaRPr lang="en-US"/>
          </a:p>
        </p:txBody>
      </p:sp>
    </p:spTree>
    <p:extLst>
      <p:ext uri="{BB962C8B-B14F-4D97-AF65-F5344CB8AC3E}">
        <p14:creationId xmlns:p14="http://schemas.microsoft.com/office/powerpoint/2010/main" val="1848538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24</a:t>
            </a:fld>
            <a:endParaRPr lang="en-US"/>
          </a:p>
        </p:txBody>
      </p:sp>
    </p:spTree>
    <p:extLst>
      <p:ext uri="{BB962C8B-B14F-4D97-AF65-F5344CB8AC3E}">
        <p14:creationId xmlns:p14="http://schemas.microsoft.com/office/powerpoint/2010/main" val="1153848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25</a:t>
            </a:fld>
            <a:endParaRPr lang="en-US"/>
          </a:p>
        </p:txBody>
      </p:sp>
    </p:spTree>
    <p:extLst>
      <p:ext uri="{BB962C8B-B14F-4D97-AF65-F5344CB8AC3E}">
        <p14:creationId xmlns:p14="http://schemas.microsoft.com/office/powerpoint/2010/main" val="2126294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26</a:t>
            </a:fld>
            <a:endParaRPr lang="en-US"/>
          </a:p>
        </p:txBody>
      </p:sp>
    </p:spTree>
    <p:extLst>
      <p:ext uri="{BB962C8B-B14F-4D97-AF65-F5344CB8AC3E}">
        <p14:creationId xmlns:p14="http://schemas.microsoft.com/office/powerpoint/2010/main" val="1927469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27</a:t>
            </a:fld>
            <a:endParaRPr lang="en-US"/>
          </a:p>
        </p:txBody>
      </p:sp>
    </p:spTree>
    <p:extLst>
      <p:ext uri="{BB962C8B-B14F-4D97-AF65-F5344CB8AC3E}">
        <p14:creationId xmlns:p14="http://schemas.microsoft.com/office/powerpoint/2010/main" val="4271311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28</a:t>
            </a:fld>
            <a:endParaRPr lang="en-US"/>
          </a:p>
        </p:txBody>
      </p:sp>
    </p:spTree>
    <p:extLst>
      <p:ext uri="{BB962C8B-B14F-4D97-AF65-F5344CB8AC3E}">
        <p14:creationId xmlns:p14="http://schemas.microsoft.com/office/powerpoint/2010/main" val="122194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3</a:t>
            </a:fld>
            <a:endParaRPr lang="en-US"/>
          </a:p>
        </p:txBody>
      </p:sp>
    </p:spTree>
    <p:extLst>
      <p:ext uri="{BB962C8B-B14F-4D97-AF65-F5344CB8AC3E}">
        <p14:creationId xmlns:p14="http://schemas.microsoft.com/office/powerpoint/2010/main" val="300260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4</a:t>
            </a:fld>
            <a:endParaRPr lang="en-US"/>
          </a:p>
        </p:txBody>
      </p:sp>
    </p:spTree>
    <p:extLst>
      <p:ext uri="{BB962C8B-B14F-4D97-AF65-F5344CB8AC3E}">
        <p14:creationId xmlns:p14="http://schemas.microsoft.com/office/powerpoint/2010/main" val="106383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l-GR" sz="1200" i="1" dirty="0" smtClean="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B0E8E0D7-F8FE-4020-B0F2-815F83AEE8E6}" type="slidenum">
              <a:rPr lang="en-US" smtClean="0"/>
              <a:t>5</a:t>
            </a:fld>
            <a:endParaRPr lang="en-US"/>
          </a:p>
        </p:txBody>
      </p:sp>
    </p:spTree>
    <p:extLst>
      <p:ext uri="{BB962C8B-B14F-4D97-AF65-F5344CB8AC3E}">
        <p14:creationId xmlns:p14="http://schemas.microsoft.com/office/powerpoint/2010/main" val="29498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dirty="0"/>
          </a:p>
        </p:txBody>
      </p:sp>
      <p:sp>
        <p:nvSpPr>
          <p:cNvPr id="4" name="Slide Number Placeholder 3"/>
          <p:cNvSpPr>
            <a:spLocks noGrp="1"/>
          </p:cNvSpPr>
          <p:nvPr>
            <p:ph type="sldNum" sz="quarter" idx="10"/>
          </p:nvPr>
        </p:nvSpPr>
        <p:spPr/>
        <p:txBody>
          <a:bodyPr/>
          <a:lstStyle/>
          <a:p>
            <a:fld id="{B0E8E0D7-F8FE-4020-B0F2-815F83AEE8E6}" type="slidenum">
              <a:rPr lang="en-US" smtClean="0"/>
              <a:t>6</a:t>
            </a:fld>
            <a:endParaRPr lang="en-US"/>
          </a:p>
        </p:txBody>
      </p:sp>
    </p:spTree>
    <p:extLst>
      <p:ext uri="{BB962C8B-B14F-4D97-AF65-F5344CB8AC3E}">
        <p14:creationId xmlns:p14="http://schemas.microsoft.com/office/powerpoint/2010/main" val="361016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7</a:t>
            </a:fld>
            <a:endParaRPr lang="en-US"/>
          </a:p>
        </p:txBody>
      </p:sp>
    </p:spTree>
    <p:extLst>
      <p:ext uri="{BB962C8B-B14F-4D97-AF65-F5344CB8AC3E}">
        <p14:creationId xmlns:p14="http://schemas.microsoft.com/office/powerpoint/2010/main" val="306472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8</a:t>
            </a:fld>
            <a:endParaRPr lang="en-US"/>
          </a:p>
        </p:txBody>
      </p:sp>
    </p:spTree>
    <p:extLst>
      <p:ext uri="{BB962C8B-B14F-4D97-AF65-F5344CB8AC3E}">
        <p14:creationId xmlns:p14="http://schemas.microsoft.com/office/powerpoint/2010/main" val="393429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0E8E0D7-F8FE-4020-B0F2-815F83AEE8E6}" type="slidenum">
              <a:rPr lang="en-US" smtClean="0"/>
              <a:t>9</a:t>
            </a:fld>
            <a:endParaRPr lang="en-US"/>
          </a:p>
        </p:txBody>
      </p:sp>
    </p:spTree>
    <p:extLst>
      <p:ext uri="{BB962C8B-B14F-4D97-AF65-F5344CB8AC3E}">
        <p14:creationId xmlns:p14="http://schemas.microsoft.com/office/powerpoint/2010/main" val="4243059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6" name="Ομάδα 25">
            <a:extLst>
              <a:ext uri="{FF2B5EF4-FFF2-40B4-BE49-F238E27FC236}">
                <a16:creationId xmlns:a16="http://schemas.microsoft.com/office/drawing/2014/main" xmlns="" id="{029BCBC8-FF22-40F7-9E09-79B5DD68CA60}"/>
              </a:ext>
            </a:extLst>
          </p:cNvPr>
          <p:cNvGrpSpPr/>
          <p:nvPr userDrawn="1"/>
        </p:nvGrpSpPr>
        <p:grpSpPr>
          <a:xfrm>
            <a:off x="-3178" y="6143330"/>
            <a:ext cx="12192003" cy="195824"/>
            <a:chOff x="-3178" y="6143330"/>
            <a:chExt cx="12192003" cy="195824"/>
          </a:xfrm>
        </p:grpSpPr>
        <p:sp>
          <p:nvSpPr>
            <p:cNvPr id="25" name="Rectangle 7">
              <a:extLst>
                <a:ext uri="{FF2B5EF4-FFF2-40B4-BE49-F238E27FC236}">
                  <a16:creationId xmlns:a16="http://schemas.microsoft.com/office/drawing/2014/main" xmlns="" id="{57A2AA40-D906-40E2-B58D-160186C2AA10}"/>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3" name="Rectangle 7">
              <a:extLst>
                <a:ext uri="{FF2B5EF4-FFF2-40B4-BE49-F238E27FC236}">
                  <a16:creationId xmlns:a16="http://schemas.microsoft.com/office/drawing/2014/main" xmlns="" id="{AAD67197-3336-4686-ACD4-B62492FC575F}"/>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 name="Rectangle 6"/>
          <p:cNvSpPr/>
          <p:nvPr/>
        </p:nvSpPr>
        <p:spPr>
          <a:xfrm>
            <a:off x="0" y="640005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1"/>
            <a:ext cx="10058400" cy="2957997"/>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PROJECT TITLE</a:t>
            </a:r>
          </a:p>
        </p:txBody>
      </p:sp>
      <p:sp>
        <p:nvSpPr>
          <p:cNvPr id="3" name="Subtitle 2"/>
          <p:cNvSpPr>
            <a:spLocks noGrp="1"/>
          </p:cNvSpPr>
          <p:nvPr>
            <p:ph type="subTitle" idx="1" hasCustomPrompt="1"/>
          </p:nvPr>
        </p:nvSpPr>
        <p:spPr>
          <a:xfrm>
            <a:off x="1100051" y="4107180"/>
            <a:ext cx="10058400" cy="1645919"/>
          </a:xfrm>
        </p:spPr>
        <p:txBody>
          <a:bodyPr lIns="91440" rIns="91440">
            <a:normAutofit/>
          </a:bodyPr>
          <a:lstStyle>
            <a:lvl1pPr marL="0" indent="0" algn="l">
              <a:buNone/>
              <a:defRPr sz="2400" b="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WPX - Task X.X: Task or deliverable title HERE</a:t>
            </a:r>
          </a:p>
          <a:p>
            <a:r>
              <a:rPr lang="en-US" dirty="0"/>
              <a:t>ORGANIZATION: </a:t>
            </a:r>
            <a:r>
              <a:rPr lang="en-US" dirty="0" err="1"/>
              <a:t>ORGANIZATion</a:t>
            </a:r>
            <a:r>
              <a:rPr lang="en-US" dirty="0"/>
              <a:t> name/acronym</a:t>
            </a:r>
            <a:br>
              <a:rPr lang="en-US" dirty="0"/>
            </a:br>
            <a:r>
              <a:rPr lang="en-US" dirty="0"/>
              <a:t>PRESENTER(S): presenters names</a:t>
            </a:r>
            <a:br>
              <a:rPr lang="en-US" dirty="0"/>
            </a:br>
            <a:r>
              <a:rPr lang="en-US" dirty="0"/>
              <a:t>MEETING: TYPE AND LOCATION OF THE MEETING</a:t>
            </a:r>
          </a:p>
        </p:txBody>
      </p:sp>
      <p:sp>
        <p:nvSpPr>
          <p:cNvPr id="4" name="Date Placeholder 3"/>
          <p:cNvSpPr>
            <a:spLocks noGrp="1"/>
          </p:cNvSpPr>
          <p:nvPr>
            <p:ph type="dt" sz="half" idx="10"/>
          </p:nvPr>
        </p:nvSpPr>
        <p:spPr>
          <a:xfrm>
            <a:off x="1859292" y="6459785"/>
            <a:ext cx="1710260" cy="365125"/>
          </a:xfrm>
        </p:spPr>
        <p:txBody>
          <a:bodyPr/>
          <a:lstStyle/>
          <a:p>
            <a:fld id="{40F4E886-7301-4474-86BD-9B5B4C643F56}" type="datetime1">
              <a:rPr lang="en-US" smtClean="0"/>
              <a:t>9/25/2017</a:t>
            </a:fld>
            <a:endParaRPr lang="en-US"/>
          </a:p>
        </p:txBody>
      </p:sp>
      <p:sp>
        <p:nvSpPr>
          <p:cNvPr id="5" name="Footer Placeholder 4"/>
          <p:cNvSpPr>
            <a:spLocks noGrp="1"/>
          </p:cNvSpPr>
          <p:nvPr>
            <p:ph type="ftr" sz="quarter" idx="11"/>
          </p:nvPr>
        </p:nvSpPr>
        <p:spPr/>
        <p:txBody>
          <a:bodyPr/>
          <a:lstStyle/>
          <a:p>
            <a:r>
              <a:rPr lang="en-US" dirty="0"/>
              <a:t>PLUG-N-HARVEST</a:t>
            </a:r>
            <a:br>
              <a:rPr lang="en-US" dirty="0"/>
            </a:br>
            <a:r>
              <a:rPr lang="en-US" dirty="0"/>
              <a:t>ID: 768735 - H2020-EU.2.1.5.2.</a:t>
            </a:r>
          </a:p>
        </p:txBody>
      </p:sp>
      <p:sp>
        <p:nvSpPr>
          <p:cNvPr id="6" name="Slide Number Placeholder 5"/>
          <p:cNvSpPr>
            <a:spLocks noGrp="1"/>
          </p:cNvSpPr>
          <p:nvPr>
            <p:ph type="sldNum" sz="quarter" idx="12"/>
          </p:nvPr>
        </p:nvSpPr>
        <p:spPr>
          <a:xfrm>
            <a:off x="8625622" y="6459785"/>
            <a:ext cx="1087438" cy="365125"/>
          </a:xfrm>
        </p:spPr>
        <p:txBody>
          <a:bodyPr/>
          <a:lstStyle/>
          <a:p>
            <a:fld id="{76F34D8A-136C-4FA7-8325-F06DF2D5CB3D}" type="slidenum">
              <a:rPr lang="en-US" smtClean="0"/>
              <a:t>‹#›</a:t>
            </a:fld>
            <a:endParaRPr lang="en-US" dirty="0"/>
          </a:p>
        </p:txBody>
      </p:sp>
      <p:pic>
        <p:nvPicPr>
          <p:cNvPr id="11" name="Εικόνα 10">
            <a:extLst>
              <a:ext uri="{FF2B5EF4-FFF2-40B4-BE49-F238E27FC236}">
                <a16:creationId xmlns:a16="http://schemas.microsoft.com/office/drawing/2014/main" xmlns="" id="{062D54C6-0708-49C1-8E90-66C8A0701C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3495" y="44109"/>
            <a:ext cx="2744404" cy="1519257"/>
          </a:xfrm>
          <a:prstGeom prst="rect">
            <a:avLst/>
          </a:prstGeom>
        </p:spPr>
      </p:pic>
      <p:pic>
        <p:nvPicPr>
          <p:cNvPr id="16" name="Εικόνα 15">
            <a:extLst>
              <a:ext uri="{FF2B5EF4-FFF2-40B4-BE49-F238E27FC236}">
                <a16:creationId xmlns:a16="http://schemas.microsoft.com/office/drawing/2014/main" xmlns="" id="{5F8247B2-F9B4-41A4-92EC-65CB221390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225" y="0"/>
            <a:ext cx="3204535" cy="1563366"/>
          </a:xfrm>
          <a:prstGeom prst="rect">
            <a:avLst/>
          </a:prstGeom>
        </p:spPr>
      </p:pic>
      <p:grpSp>
        <p:nvGrpSpPr>
          <p:cNvPr id="24" name="Ομάδα 23">
            <a:extLst>
              <a:ext uri="{FF2B5EF4-FFF2-40B4-BE49-F238E27FC236}">
                <a16:creationId xmlns:a16="http://schemas.microsoft.com/office/drawing/2014/main" xmlns="" id="{B1077E51-D833-444F-8F9A-ECFCB822172D}"/>
              </a:ext>
            </a:extLst>
          </p:cNvPr>
          <p:cNvGrpSpPr/>
          <p:nvPr userDrawn="1"/>
        </p:nvGrpSpPr>
        <p:grpSpPr>
          <a:xfrm>
            <a:off x="293904" y="2240280"/>
            <a:ext cx="7009754" cy="3572554"/>
            <a:chOff x="293904" y="2240280"/>
            <a:chExt cx="7009754" cy="3572554"/>
          </a:xfrm>
        </p:grpSpPr>
        <p:cxnSp>
          <p:nvCxnSpPr>
            <p:cNvPr id="9" name="Straight Connector 8"/>
            <p:cNvCxnSpPr>
              <a:cxnSpLocks/>
            </p:cNvCxnSpPr>
            <p:nvPr/>
          </p:nvCxnSpPr>
          <p:spPr>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18" name="Straight Connector 8">
              <a:extLst>
                <a:ext uri="{FF2B5EF4-FFF2-40B4-BE49-F238E27FC236}">
                  <a16:creationId xmlns:a16="http://schemas.microsoft.com/office/drawing/2014/main" xmlns="" id="{E89A774E-3AA7-48C0-A869-6155FBDA0D30}"/>
                </a:ext>
              </a:extLst>
            </p:cNvPr>
            <p:cNvCxnSpPr>
              <a:cxnSpLocks/>
            </p:cNvCxnSpPr>
            <p:nvPr userDrawn="1"/>
          </p:nvCxnSpPr>
          <p:spPr>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22" name="Straight Connector 8">
              <a:extLst>
                <a:ext uri="{FF2B5EF4-FFF2-40B4-BE49-F238E27FC236}">
                  <a16:creationId xmlns:a16="http://schemas.microsoft.com/office/drawing/2014/main" xmlns="" id="{31CD710B-C000-4BC0-95DE-E420B42FFB0D}"/>
                </a:ext>
              </a:extLst>
            </p:cNvPr>
            <p:cNvCxnSpPr>
              <a:cxnSpLocks/>
            </p:cNvCxnSpPr>
            <p:nvPr userDrawn="1"/>
          </p:nvCxnSpPr>
          <p:spPr>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8">
              <a:extLst>
                <a:ext uri="{FF2B5EF4-FFF2-40B4-BE49-F238E27FC236}">
                  <a16:creationId xmlns:a16="http://schemas.microsoft.com/office/drawing/2014/main" xmlns="" id="{434D3471-EABD-48E5-9E38-05D6FB41BDEC}"/>
                </a:ext>
              </a:extLst>
            </p:cNvPr>
            <p:cNvCxnSpPr>
              <a:cxnSpLocks/>
            </p:cNvCxnSpPr>
            <p:nvPr userDrawn="1"/>
          </p:nvCxnSpPr>
          <p:spPr>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858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TITLE</a:t>
            </a:r>
          </a:p>
        </p:txBody>
      </p:sp>
      <p:sp>
        <p:nvSpPr>
          <p:cNvPr id="3" name="Vertical Text Placeholder 2"/>
          <p:cNvSpPr>
            <a:spLocks noGrp="1"/>
          </p:cNvSpPr>
          <p:nvPr>
            <p:ph type="body" orient="vert" idx="1" hasCustomPrompt="1"/>
          </p:nvPr>
        </p:nvSpPr>
        <p:spPr/>
        <p:txBody>
          <a:bodyPr vert="eaVert" lIns="45720" tIns="0" rIns="45720" bIns="0"/>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p>
            <a:fld id="{CCDB0B1E-DEAE-4CBE-A42B-AFEABF2D80C4}" type="datetime1">
              <a:rPr lang="en-US" smtClean="0"/>
              <a:t>9/25/2017</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190096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15" name="Ομάδα 14">
            <a:extLst>
              <a:ext uri="{FF2B5EF4-FFF2-40B4-BE49-F238E27FC236}">
                <a16:creationId xmlns:a16="http://schemas.microsoft.com/office/drawing/2014/main" xmlns="" id="{FD870FC2-11B3-4DF4-9B87-BCC709ECAFDF}"/>
              </a:ext>
            </a:extLst>
          </p:cNvPr>
          <p:cNvGrpSpPr/>
          <p:nvPr userDrawn="1"/>
        </p:nvGrpSpPr>
        <p:grpSpPr>
          <a:xfrm>
            <a:off x="-3178" y="6143330"/>
            <a:ext cx="12192003" cy="195824"/>
            <a:chOff x="-3178" y="6143330"/>
            <a:chExt cx="12192003" cy="195824"/>
          </a:xfrm>
        </p:grpSpPr>
        <p:sp>
          <p:nvSpPr>
            <p:cNvPr id="16" name="Rectangle 7">
              <a:extLst>
                <a:ext uri="{FF2B5EF4-FFF2-40B4-BE49-F238E27FC236}">
                  <a16:creationId xmlns:a16="http://schemas.microsoft.com/office/drawing/2014/main" xmlns="" id="{CBEE885E-684D-4248-8907-1D41BB4C61BE}"/>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7" name="Rectangle 7">
              <a:extLst>
                <a:ext uri="{FF2B5EF4-FFF2-40B4-BE49-F238E27FC236}">
                  <a16:creationId xmlns:a16="http://schemas.microsoft.com/office/drawing/2014/main" xmlns="" id="{9162F7E3-6168-4C4B-9D64-DE6DE3B81173}"/>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8" name="Rectangle 7">
              <a:extLst>
                <a:ext uri="{FF2B5EF4-FFF2-40B4-BE49-F238E27FC236}">
                  <a16:creationId xmlns:a16="http://schemas.microsoft.com/office/drawing/2014/main" xmlns="" id="{50612AD9-FD72-4987-B616-D1E606D8539F}"/>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8724900" y="412302"/>
            <a:ext cx="2628900" cy="5759898"/>
          </a:xfrm>
        </p:spPr>
        <p:txBody>
          <a:bodyPr vert="eaVert"/>
          <a:lstStyle>
            <a:lvl1pPr>
              <a:defRPr/>
            </a:lvl1pPr>
          </a:lstStyle>
          <a:p>
            <a:r>
              <a:rPr lang="en-US" dirty="0"/>
              <a:t>MAIN TITLE</a:t>
            </a:r>
          </a:p>
        </p:txBody>
      </p:sp>
      <p:sp>
        <p:nvSpPr>
          <p:cNvPr id="3" name="Vertical Text Placeholder 2"/>
          <p:cNvSpPr>
            <a:spLocks noGrp="1"/>
          </p:cNvSpPr>
          <p:nvPr>
            <p:ph type="body" orient="vert" idx="1" hasCustomPrompt="1"/>
          </p:nvPr>
        </p:nvSpPr>
        <p:spPr>
          <a:xfrm>
            <a:off x="838200" y="412302"/>
            <a:ext cx="7734300" cy="5759898"/>
          </a:xfrm>
        </p:spPr>
        <p:txBody>
          <a:bodyPr vert="eaVert" lIns="45720" tIns="0" rIns="45720" bIns="0"/>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Date Placeholder 3"/>
          <p:cNvSpPr>
            <a:spLocks noGrp="1"/>
          </p:cNvSpPr>
          <p:nvPr>
            <p:ph type="dt" sz="half" idx="10"/>
          </p:nvPr>
        </p:nvSpPr>
        <p:spPr/>
        <p:txBody>
          <a:bodyPr/>
          <a:lstStyle/>
          <a:p>
            <a:fld id="{49CF32DC-8BE5-4FBE-BEC8-3CF6B3B972B5}" type="datetime1">
              <a:rPr lang="en-US" smtClean="0"/>
              <a:t>9/25/2017</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pic>
        <p:nvPicPr>
          <p:cNvPr id="9" name="Εικόνα 8">
            <a:extLst>
              <a:ext uri="{FF2B5EF4-FFF2-40B4-BE49-F238E27FC236}">
                <a16:creationId xmlns:a16="http://schemas.microsoft.com/office/drawing/2014/main" xmlns="" id="{9B598329-5F70-4E95-B4F4-7A0EC8F7AC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192203" y="5858203"/>
            <a:ext cx="1287085" cy="712509"/>
          </a:xfrm>
          <a:prstGeom prst="rect">
            <a:avLst/>
          </a:prstGeom>
        </p:spPr>
      </p:pic>
      <p:pic>
        <p:nvPicPr>
          <p:cNvPr id="10" name="Εικόνα 9">
            <a:extLst>
              <a:ext uri="{FF2B5EF4-FFF2-40B4-BE49-F238E27FC236}">
                <a16:creationId xmlns:a16="http://schemas.microsoft.com/office/drawing/2014/main" xmlns="" id="{8FDD8FD8-32AF-478D-BC06-892FF8B462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71460" y="5764975"/>
            <a:ext cx="1471380" cy="714670"/>
          </a:xfrm>
          <a:prstGeom prst="rect">
            <a:avLst/>
          </a:prstGeom>
        </p:spPr>
      </p:pic>
    </p:spTree>
    <p:extLst>
      <p:ext uri="{BB962C8B-B14F-4D97-AF65-F5344CB8AC3E}">
        <p14:creationId xmlns:p14="http://schemas.microsoft.com/office/powerpoint/2010/main" val="278116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SAMPLE TEXT</a:t>
            </a:r>
            <a:endParaRPr lang="el-GR" dirty="0"/>
          </a:p>
          <a:p>
            <a:pPr lvl="1"/>
            <a:r>
              <a:rPr lang="en-US" dirty="0"/>
              <a:t>Second level</a:t>
            </a:r>
            <a:endParaRPr lang="el-GR" dirty="0"/>
          </a:p>
          <a:p>
            <a:pPr lvl="2"/>
            <a:r>
              <a:rPr lang="en-US" dirty="0"/>
              <a:t>Third level</a:t>
            </a:r>
            <a:endParaRPr lang="el-GR" dirty="0"/>
          </a:p>
          <a:p>
            <a:pPr lvl="3"/>
            <a:r>
              <a:rPr lang="en-US" dirty="0"/>
              <a:t>Fourth level</a:t>
            </a:r>
            <a:endParaRPr lang="el-GR" dirty="0"/>
          </a:p>
          <a:p>
            <a:pPr lvl="4"/>
            <a:r>
              <a:rPr lang="en-US" dirty="0"/>
              <a:t>Fifth level</a:t>
            </a:r>
          </a:p>
        </p:txBody>
      </p:sp>
      <p:sp>
        <p:nvSpPr>
          <p:cNvPr id="4" name="Date Placeholder 3"/>
          <p:cNvSpPr>
            <a:spLocks noGrp="1"/>
          </p:cNvSpPr>
          <p:nvPr>
            <p:ph type="dt" sz="half" idx="10"/>
          </p:nvPr>
        </p:nvSpPr>
        <p:spPr/>
        <p:txBody>
          <a:bodyPr/>
          <a:lstStyle/>
          <a:p>
            <a:fld id="{CC8D2502-8E5B-49B2-82F3-C48C007C0B6A}" type="datetime1">
              <a:rPr lang="en-US" smtClean="0"/>
              <a:t>9/25/2017</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sp>
        <p:nvSpPr>
          <p:cNvPr id="12" name="Title 1">
            <a:extLst>
              <a:ext uri="{FF2B5EF4-FFF2-40B4-BE49-F238E27FC236}">
                <a16:creationId xmlns:a16="http://schemas.microsoft.com/office/drawing/2014/main" xmlns="" id="{4B26F7F1-73E5-42DF-AE6B-BC1B99F569ED}"/>
              </a:ext>
            </a:extLst>
          </p:cNvPr>
          <p:cNvSpPr>
            <a:spLocks noGrp="1"/>
          </p:cNvSpPr>
          <p:nvPr>
            <p:ph type="title" hasCustomPrompt="1"/>
          </p:nvPr>
        </p:nvSpPr>
        <p:spPr>
          <a:xfrm>
            <a:off x="1097280" y="286603"/>
            <a:ext cx="10058400" cy="1458114"/>
          </a:xfrm>
        </p:spPr>
        <p:txBody>
          <a:bodyPr/>
          <a:lstStyle>
            <a:lvl1pPr>
              <a:defRPr/>
            </a:lvl1pPr>
          </a:lstStyle>
          <a:p>
            <a:r>
              <a:rPr lang="en-US" dirty="0"/>
              <a:t>MAIN TITLE</a:t>
            </a:r>
          </a:p>
        </p:txBody>
      </p:sp>
    </p:spTree>
    <p:extLst>
      <p:ext uri="{BB962C8B-B14F-4D97-AF65-F5344CB8AC3E}">
        <p14:creationId xmlns:p14="http://schemas.microsoft.com/office/powerpoint/2010/main" val="376103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bg>
      <p:bgPr>
        <a:solidFill>
          <a:schemeClr val="bg1"/>
        </a:solidFill>
        <a:effectLst/>
      </p:bgPr>
    </p:bg>
    <p:spTree>
      <p:nvGrpSpPr>
        <p:cNvPr id="1" name=""/>
        <p:cNvGrpSpPr/>
        <p:nvPr/>
      </p:nvGrpSpPr>
      <p:grpSpPr>
        <a:xfrm>
          <a:off x="0" y="0"/>
          <a:ext cx="0" cy="0"/>
          <a:chOff x="0" y="0"/>
          <a:chExt cx="0" cy="0"/>
        </a:xfrm>
      </p:grpSpPr>
      <p:grpSp>
        <p:nvGrpSpPr>
          <p:cNvPr id="23" name="Ομάδα 22">
            <a:extLst>
              <a:ext uri="{FF2B5EF4-FFF2-40B4-BE49-F238E27FC236}">
                <a16:creationId xmlns:a16="http://schemas.microsoft.com/office/drawing/2014/main" xmlns="" id="{069D80DF-F6E8-4466-A0DB-A58562AA3BB1}"/>
              </a:ext>
            </a:extLst>
          </p:cNvPr>
          <p:cNvGrpSpPr/>
          <p:nvPr userDrawn="1"/>
        </p:nvGrpSpPr>
        <p:grpSpPr>
          <a:xfrm>
            <a:off x="-3178" y="6143330"/>
            <a:ext cx="12192003" cy="195824"/>
            <a:chOff x="-3178" y="6143330"/>
            <a:chExt cx="12192003" cy="195824"/>
          </a:xfrm>
        </p:grpSpPr>
        <p:sp>
          <p:nvSpPr>
            <p:cNvPr id="24" name="Rectangle 7">
              <a:extLst>
                <a:ext uri="{FF2B5EF4-FFF2-40B4-BE49-F238E27FC236}">
                  <a16:creationId xmlns:a16="http://schemas.microsoft.com/office/drawing/2014/main" xmlns="" id="{427432C8-98A5-4440-BBC7-8B801B8BB227}"/>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5" name="Rectangle 7">
              <a:extLst>
                <a:ext uri="{FF2B5EF4-FFF2-40B4-BE49-F238E27FC236}">
                  <a16:creationId xmlns:a16="http://schemas.microsoft.com/office/drawing/2014/main" xmlns="" id="{544F0FEB-A138-4B4F-9B7B-ED758DC9EECD}"/>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6" name="Rectangle 7">
              <a:extLst>
                <a:ext uri="{FF2B5EF4-FFF2-40B4-BE49-F238E27FC236}">
                  <a16:creationId xmlns:a16="http://schemas.microsoft.com/office/drawing/2014/main" xmlns="" id="{8B915C64-4174-49D0-806B-ADC4A5591758}"/>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9F46B51E-3943-40B2-9BC6-F6706F17CFAB}" type="datetime1">
              <a:rPr lang="en-US" smtClean="0"/>
              <a:t>9/25/2017</a:t>
            </a:fld>
            <a:endParaRPr lang="en-US"/>
          </a:p>
        </p:txBody>
      </p:sp>
      <p:sp>
        <p:nvSpPr>
          <p:cNvPr id="5" name="Footer Placeholder 4"/>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6" name="Slide Number Placeholder 5"/>
          <p:cNvSpPr>
            <a:spLocks noGrp="1"/>
          </p:cNvSpPr>
          <p:nvPr>
            <p:ph type="sldNum" sz="quarter" idx="12"/>
          </p:nvPr>
        </p:nvSpPr>
        <p:spPr/>
        <p:txBody>
          <a:bodyPr/>
          <a:lstStyle/>
          <a:p>
            <a:fld id="{76F34D8A-136C-4FA7-8325-F06DF2D5CB3D}" type="slidenum">
              <a:rPr lang="en-US" smtClean="0"/>
              <a:t>‹#›</a:t>
            </a:fld>
            <a:endParaRPr lang="en-US"/>
          </a:p>
        </p:txBody>
      </p:sp>
      <p:sp>
        <p:nvSpPr>
          <p:cNvPr id="13" name="Subtitle 2">
            <a:extLst>
              <a:ext uri="{FF2B5EF4-FFF2-40B4-BE49-F238E27FC236}">
                <a16:creationId xmlns:a16="http://schemas.microsoft.com/office/drawing/2014/main" xmlns="" id="{843C16FE-CE7E-4EEB-AC88-AFC2754AC2E7}"/>
              </a:ext>
            </a:extLst>
          </p:cNvPr>
          <p:cNvSpPr>
            <a:spLocks noGrp="1"/>
          </p:cNvSpPr>
          <p:nvPr>
            <p:ph type="subTitle" idx="1" hasCustomPrompt="1"/>
          </p:nvPr>
        </p:nvSpPr>
        <p:spPr>
          <a:xfrm>
            <a:off x="1100051" y="4107180"/>
            <a:ext cx="10058400" cy="1645919"/>
          </a:xfrm>
        </p:spPr>
        <p:txBody>
          <a:bodyPr lIns="91440" rIns="91440">
            <a:normAutofit/>
          </a:bodyPr>
          <a:lstStyle>
            <a:lvl1pPr marL="0" indent="0" algn="l">
              <a:buNone/>
              <a:defRPr sz="2400" b="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WPX - Task X.X: Task or deliverable title HERE</a:t>
            </a:r>
          </a:p>
          <a:p>
            <a:r>
              <a:rPr lang="en-US" dirty="0"/>
              <a:t>ORGANIZATION: </a:t>
            </a:r>
            <a:r>
              <a:rPr lang="en-US" dirty="0" err="1"/>
              <a:t>ORGANIZATion</a:t>
            </a:r>
            <a:r>
              <a:rPr lang="en-US" dirty="0"/>
              <a:t> name/acronym</a:t>
            </a:r>
            <a:br>
              <a:rPr lang="en-US" dirty="0"/>
            </a:br>
            <a:r>
              <a:rPr lang="en-US" dirty="0"/>
              <a:t>PRESENTER(S): presenters names</a:t>
            </a:r>
            <a:br>
              <a:rPr lang="en-US" dirty="0"/>
            </a:br>
            <a:r>
              <a:rPr lang="en-US" dirty="0"/>
              <a:t>MEETING: TYPE AND LOCATION OF THE MEETING</a:t>
            </a:r>
          </a:p>
        </p:txBody>
      </p:sp>
      <p:grpSp>
        <p:nvGrpSpPr>
          <p:cNvPr id="18" name="Ομάδα 17">
            <a:extLst>
              <a:ext uri="{FF2B5EF4-FFF2-40B4-BE49-F238E27FC236}">
                <a16:creationId xmlns:a16="http://schemas.microsoft.com/office/drawing/2014/main" xmlns="" id="{C308791F-8CFD-4C06-9B8A-9C7BE9A8F531}"/>
              </a:ext>
            </a:extLst>
          </p:cNvPr>
          <p:cNvGrpSpPr/>
          <p:nvPr userDrawn="1"/>
        </p:nvGrpSpPr>
        <p:grpSpPr>
          <a:xfrm>
            <a:off x="293904" y="2240280"/>
            <a:ext cx="7009754" cy="3572554"/>
            <a:chOff x="293904" y="2240280"/>
            <a:chExt cx="7009754" cy="3572554"/>
          </a:xfrm>
        </p:grpSpPr>
        <p:cxnSp>
          <p:nvCxnSpPr>
            <p:cNvPr id="14" name="Straight Connector 8">
              <a:extLst>
                <a:ext uri="{FF2B5EF4-FFF2-40B4-BE49-F238E27FC236}">
                  <a16:creationId xmlns:a16="http://schemas.microsoft.com/office/drawing/2014/main" xmlns="" id="{38039ED5-B2FD-4CD4-B618-9DF9BD751A02}"/>
                </a:ext>
              </a:extLst>
            </p:cNvPr>
            <p:cNvCxnSpPr>
              <a:cxnSpLocks/>
            </p:cNvCxnSpPr>
            <p:nvPr userDrawn="1"/>
          </p:nvCxnSpPr>
          <p:spPr>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15" name="Straight Connector 8">
              <a:extLst>
                <a:ext uri="{FF2B5EF4-FFF2-40B4-BE49-F238E27FC236}">
                  <a16:creationId xmlns:a16="http://schemas.microsoft.com/office/drawing/2014/main" xmlns="" id="{32F2A100-2389-49EA-B7F2-7127B1CF72D7}"/>
                </a:ext>
              </a:extLst>
            </p:cNvPr>
            <p:cNvCxnSpPr>
              <a:cxnSpLocks/>
            </p:cNvCxnSpPr>
            <p:nvPr userDrawn="1"/>
          </p:nvCxnSpPr>
          <p:spPr>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16" name="Straight Connector 8">
              <a:extLst>
                <a:ext uri="{FF2B5EF4-FFF2-40B4-BE49-F238E27FC236}">
                  <a16:creationId xmlns:a16="http://schemas.microsoft.com/office/drawing/2014/main" xmlns="" id="{992A9B7B-E089-42FA-BDFD-C0559D6E9510}"/>
                </a:ext>
              </a:extLst>
            </p:cNvPr>
            <p:cNvCxnSpPr>
              <a:cxnSpLocks/>
            </p:cNvCxnSpPr>
            <p:nvPr userDrawn="1"/>
          </p:nvCxnSpPr>
          <p:spPr>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8">
              <a:extLst>
                <a:ext uri="{FF2B5EF4-FFF2-40B4-BE49-F238E27FC236}">
                  <a16:creationId xmlns:a16="http://schemas.microsoft.com/office/drawing/2014/main" xmlns="" id="{E3C49DDD-6924-496F-B888-F8C7C67966DF}"/>
                </a:ext>
              </a:extLst>
            </p:cNvPr>
            <p:cNvCxnSpPr>
              <a:cxnSpLocks/>
            </p:cNvCxnSpPr>
            <p:nvPr userDrawn="1"/>
          </p:nvCxnSpPr>
          <p:spPr>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9" name="Title 1">
            <a:extLst>
              <a:ext uri="{FF2B5EF4-FFF2-40B4-BE49-F238E27FC236}">
                <a16:creationId xmlns:a16="http://schemas.microsoft.com/office/drawing/2014/main" xmlns="" id="{F4189554-F227-4AE4-A4C2-35E50B5F0173}"/>
              </a:ext>
            </a:extLst>
          </p:cNvPr>
          <p:cNvSpPr>
            <a:spLocks noGrp="1"/>
          </p:cNvSpPr>
          <p:nvPr>
            <p:ph type="ctrTitle" hasCustomPrompt="1"/>
          </p:nvPr>
        </p:nvSpPr>
        <p:spPr>
          <a:xfrm>
            <a:off x="1097280" y="758951"/>
            <a:ext cx="10058400" cy="2957997"/>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PROJECT TITLE</a:t>
            </a:r>
          </a:p>
        </p:txBody>
      </p:sp>
      <p:pic>
        <p:nvPicPr>
          <p:cNvPr id="20" name="Εικόνα 19">
            <a:extLst>
              <a:ext uri="{FF2B5EF4-FFF2-40B4-BE49-F238E27FC236}">
                <a16:creationId xmlns:a16="http://schemas.microsoft.com/office/drawing/2014/main" xmlns="" id="{A7E04129-7575-40CB-A3B4-B0CD0E1E49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3495" y="44109"/>
            <a:ext cx="2744404" cy="1519257"/>
          </a:xfrm>
          <a:prstGeom prst="rect">
            <a:avLst/>
          </a:prstGeom>
        </p:spPr>
      </p:pic>
      <p:pic>
        <p:nvPicPr>
          <p:cNvPr id="21" name="Εικόνα 20">
            <a:extLst>
              <a:ext uri="{FF2B5EF4-FFF2-40B4-BE49-F238E27FC236}">
                <a16:creationId xmlns:a16="http://schemas.microsoft.com/office/drawing/2014/main" xmlns="" id="{74F1EF0D-2962-47A7-A744-2B2972DA3C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225" y="0"/>
            <a:ext cx="3204535" cy="1563366"/>
          </a:xfrm>
          <a:prstGeom prst="rect">
            <a:avLst/>
          </a:prstGeom>
        </p:spPr>
      </p:pic>
    </p:spTree>
    <p:extLst>
      <p:ext uri="{BB962C8B-B14F-4D97-AF65-F5344CB8AC3E}">
        <p14:creationId xmlns:p14="http://schemas.microsoft.com/office/powerpoint/2010/main" val="6908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097280" y="286603"/>
            <a:ext cx="10058400" cy="1450757"/>
          </a:xfrm>
        </p:spPr>
        <p:txBody>
          <a:bodyPr/>
          <a:lstStyle>
            <a:lvl1pPr>
              <a:defRPr/>
            </a:lvl1pPr>
          </a:lstStyle>
          <a:p>
            <a:r>
              <a:rPr lang="en-US" dirty="0"/>
              <a:t>MAIN TITLE</a:t>
            </a:r>
          </a:p>
        </p:txBody>
      </p:sp>
      <p:sp>
        <p:nvSpPr>
          <p:cNvPr id="3" name="Content Placeholder 2"/>
          <p:cNvSpPr>
            <a:spLocks noGrp="1"/>
          </p:cNvSpPr>
          <p:nvPr>
            <p:ph sz="half" idx="1" hasCustomPrompt="1"/>
          </p:nvPr>
        </p:nvSpPr>
        <p:spPr>
          <a:xfrm>
            <a:off x="1097278" y="1845734"/>
            <a:ext cx="4937760" cy="4023360"/>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Content Placeholder 3"/>
          <p:cNvSpPr>
            <a:spLocks noGrp="1"/>
          </p:cNvSpPr>
          <p:nvPr>
            <p:ph sz="half" idx="2" hasCustomPrompt="1"/>
          </p:nvPr>
        </p:nvSpPr>
        <p:spPr>
          <a:xfrm>
            <a:off x="6217920" y="1845735"/>
            <a:ext cx="4937760" cy="4023360"/>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5" name="Date Placeholder 4"/>
          <p:cNvSpPr>
            <a:spLocks noGrp="1"/>
          </p:cNvSpPr>
          <p:nvPr>
            <p:ph type="dt" sz="half" idx="10"/>
          </p:nvPr>
        </p:nvSpPr>
        <p:spPr/>
        <p:txBody>
          <a:bodyPr/>
          <a:lstStyle/>
          <a:p>
            <a:fld id="{312FB9F1-94BF-45D3-AE33-6ABCB2F20E7B}" type="datetime1">
              <a:rPr lang="en-US" smtClean="0"/>
              <a:t>9/25/2017</a:t>
            </a:fld>
            <a:endParaRPr lang="en-US"/>
          </a:p>
        </p:txBody>
      </p:sp>
      <p:sp>
        <p:nvSpPr>
          <p:cNvPr id="6" name="Footer Placeholder 5"/>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7" name="Slide Number Placeholder 6"/>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72741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97280" y="286603"/>
            <a:ext cx="10058400" cy="1450757"/>
          </a:xfrm>
        </p:spPr>
        <p:txBody>
          <a:bodyPr/>
          <a:lstStyle>
            <a:lvl1pPr>
              <a:defRPr/>
            </a:lvl1pPr>
          </a:lstStyle>
          <a:p>
            <a:r>
              <a:rPr lang="en-US" dirty="0"/>
              <a:t>MAIN TITLE</a:t>
            </a:r>
          </a:p>
        </p:txBody>
      </p:sp>
      <p:sp>
        <p:nvSpPr>
          <p:cNvPr id="4" name="Content Placeholder 3"/>
          <p:cNvSpPr>
            <a:spLocks noGrp="1"/>
          </p:cNvSpPr>
          <p:nvPr>
            <p:ph sz="half" idx="2" hasCustomPrompt="1"/>
          </p:nvPr>
        </p:nvSpPr>
        <p:spPr>
          <a:xfrm>
            <a:off x="1097280" y="1880955"/>
            <a:ext cx="4937760" cy="4079579"/>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6" name="Content Placeholder 5"/>
          <p:cNvSpPr>
            <a:spLocks noGrp="1"/>
          </p:cNvSpPr>
          <p:nvPr>
            <p:ph sz="quarter" idx="4" hasCustomPrompt="1"/>
          </p:nvPr>
        </p:nvSpPr>
        <p:spPr>
          <a:xfrm>
            <a:off x="6217920" y="1880955"/>
            <a:ext cx="4937760" cy="4079579"/>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7" name="Date Placeholder 6"/>
          <p:cNvSpPr>
            <a:spLocks noGrp="1"/>
          </p:cNvSpPr>
          <p:nvPr>
            <p:ph type="dt" sz="half" idx="10"/>
          </p:nvPr>
        </p:nvSpPr>
        <p:spPr/>
        <p:txBody>
          <a:bodyPr/>
          <a:lstStyle/>
          <a:p>
            <a:fld id="{26C3DC05-FFF6-4D9D-9DB5-7D1A9A8DDC4A}" type="datetime1">
              <a:rPr lang="en-US" smtClean="0"/>
              <a:t>9/25/2017</a:t>
            </a:fld>
            <a:endParaRPr lang="en-US"/>
          </a:p>
        </p:txBody>
      </p:sp>
      <p:sp>
        <p:nvSpPr>
          <p:cNvPr id="8" name="Footer Placeholder 7"/>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9" name="Slide Number Placeholder 8"/>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335978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MAIN TITLE</a:t>
            </a:r>
          </a:p>
        </p:txBody>
      </p:sp>
      <p:sp>
        <p:nvSpPr>
          <p:cNvPr id="3" name="Date Placeholder 2"/>
          <p:cNvSpPr>
            <a:spLocks noGrp="1"/>
          </p:cNvSpPr>
          <p:nvPr>
            <p:ph type="dt" sz="half" idx="10"/>
          </p:nvPr>
        </p:nvSpPr>
        <p:spPr/>
        <p:txBody>
          <a:bodyPr/>
          <a:lstStyle/>
          <a:p>
            <a:fld id="{A66F430A-72C9-4ED3-B5E4-3D55C9729DA8}" type="datetime1">
              <a:rPr lang="en-US" smtClean="0"/>
              <a:t>9/25/2017</a:t>
            </a:fld>
            <a:endParaRPr lang="en-US"/>
          </a:p>
        </p:txBody>
      </p:sp>
      <p:sp>
        <p:nvSpPr>
          <p:cNvPr id="4" name="Footer Placeholder 3"/>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5" name="Slide Number Placeholder 4"/>
          <p:cNvSpPr>
            <a:spLocks noGrp="1"/>
          </p:cNvSpPr>
          <p:nvPr>
            <p:ph type="sldNum" sz="quarter" idx="12"/>
          </p:nvPr>
        </p:nvSpPr>
        <p:spPr/>
        <p:txBody>
          <a:bodyPr/>
          <a:lstStyle/>
          <a:p>
            <a:fld id="{76F34D8A-136C-4FA7-8325-F06DF2D5CB3D}" type="slidenum">
              <a:rPr lang="en-US" smtClean="0"/>
              <a:t>‹#›</a:t>
            </a:fld>
            <a:endParaRPr lang="en-US"/>
          </a:p>
        </p:txBody>
      </p:sp>
    </p:spTree>
    <p:extLst>
      <p:ext uri="{BB962C8B-B14F-4D97-AF65-F5344CB8AC3E}">
        <p14:creationId xmlns:p14="http://schemas.microsoft.com/office/powerpoint/2010/main" val="182209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grpSp>
        <p:nvGrpSpPr>
          <p:cNvPr id="20" name="Ομάδα 19">
            <a:extLst>
              <a:ext uri="{FF2B5EF4-FFF2-40B4-BE49-F238E27FC236}">
                <a16:creationId xmlns:a16="http://schemas.microsoft.com/office/drawing/2014/main" xmlns="" id="{ED13393A-3B8E-4E83-A54D-67A6AB5C327F}"/>
              </a:ext>
            </a:extLst>
          </p:cNvPr>
          <p:cNvGrpSpPr/>
          <p:nvPr userDrawn="1"/>
        </p:nvGrpSpPr>
        <p:grpSpPr>
          <a:xfrm>
            <a:off x="-3178" y="6143330"/>
            <a:ext cx="12192003" cy="195824"/>
            <a:chOff x="-3178" y="6143330"/>
            <a:chExt cx="12192003" cy="195824"/>
          </a:xfrm>
        </p:grpSpPr>
        <p:sp>
          <p:nvSpPr>
            <p:cNvPr id="21" name="Rectangle 7">
              <a:extLst>
                <a:ext uri="{FF2B5EF4-FFF2-40B4-BE49-F238E27FC236}">
                  <a16:creationId xmlns:a16="http://schemas.microsoft.com/office/drawing/2014/main" xmlns="" id="{72DF3118-DD4C-4C18-AB1C-321317570C4B}"/>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2" name="Rectangle 7">
              <a:extLst>
                <a:ext uri="{FF2B5EF4-FFF2-40B4-BE49-F238E27FC236}">
                  <a16:creationId xmlns:a16="http://schemas.microsoft.com/office/drawing/2014/main" xmlns="" id="{C0794814-5833-41BF-9F74-799E3A0E654D}"/>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3" name="Rectangle 7">
              <a:extLst>
                <a:ext uri="{FF2B5EF4-FFF2-40B4-BE49-F238E27FC236}">
                  <a16:creationId xmlns:a16="http://schemas.microsoft.com/office/drawing/2014/main" xmlns="" id="{1F45ACC8-3F9E-44A6-92D0-97CA78DCAD3C}"/>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C6629B-A2E2-43B0-BC7C-2B77883FD396}" type="datetime1">
              <a:rPr lang="en-US" smtClean="0"/>
              <a:t>9/25/2017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sv-SE" dirty="0"/>
              <a:t>PLUG-N-HARVEST</a:t>
            </a:r>
            <a:br>
              <a:rPr lang="sv-SE" dirty="0"/>
            </a:br>
            <a:r>
              <a:rPr lang="sv-SE" dirty="0"/>
              <a:t>ID: 768735 - H2020-EU.2.1.5.2.</a:t>
            </a:r>
          </a:p>
        </p:txBody>
      </p:sp>
      <p:sp>
        <p:nvSpPr>
          <p:cNvPr id="9" name="Slide Number Placeholder 8"/>
          <p:cNvSpPr>
            <a:spLocks noGrp="1"/>
          </p:cNvSpPr>
          <p:nvPr>
            <p:ph type="sldNum" sz="quarter" idx="12"/>
          </p:nvPr>
        </p:nvSpPr>
        <p:spPr/>
        <p:txBody>
          <a:bodyPr/>
          <a:lstStyle/>
          <a:p>
            <a:fld id="{76F34D8A-136C-4FA7-8325-F06DF2D5CB3D}" type="slidenum">
              <a:rPr lang="en-US" smtClean="0"/>
              <a:t>‹#›</a:t>
            </a:fld>
            <a:endParaRPr lang="en-US"/>
          </a:p>
        </p:txBody>
      </p:sp>
      <p:pic>
        <p:nvPicPr>
          <p:cNvPr id="10" name="Εικόνα 9">
            <a:extLst>
              <a:ext uri="{FF2B5EF4-FFF2-40B4-BE49-F238E27FC236}">
                <a16:creationId xmlns:a16="http://schemas.microsoft.com/office/drawing/2014/main" xmlns="" id="{90A252D2-8345-4587-9DE7-54B25A62F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606" y="6143330"/>
            <a:ext cx="1287085" cy="712509"/>
          </a:xfrm>
          <a:prstGeom prst="rect">
            <a:avLst/>
          </a:prstGeom>
        </p:spPr>
      </p:pic>
      <p:pic>
        <p:nvPicPr>
          <p:cNvPr id="11" name="Εικόνα 10">
            <a:extLst>
              <a:ext uri="{FF2B5EF4-FFF2-40B4-BE49-F238E27FC236}">
                <a16:creationId xmlns:a16="http://schemas.microsoft.com/office/drawing/2014/main" xmlns="" id="{BF4007CC-0A3C-45D3-A319-BFED4047FF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00" y="6143330"/>
            <a:ext cx="1471380" cy="714670"/>
          </a:xfrm>
          <a:prstGeom prst="rect">
            <a:avLst/>
          </a:prstGeom>
        </p:spPr>
      </p:pic>
    </p:spTree>
    <p:extLst>
      <p:ext uri="{BB962C8B-B14F-4D97-AF65-F5344CB8AC3E}">
        <p14:creationId xmlns:p14="http://schemas.microsoft.com/office/powerpoint/2010/main" val="131437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16" name="Ομάδα 15">
            <a:extLst>
              <a:ext uri="{FF2B5EF4-FFF2-40B4-BE49-F238E27FC236}">
                <a16:creationId xmlns:a16="http://schemas.microsoft.com/office/drawing/2014/main" xmlns="" id="{95CE0C30-200E-4BD3-80AE-32026B9C212D}"/>
              </a:ext>
            </a:extLst>
          </p:cNvPr>
          <p:cNvGrpSpPr/>
          <p:nvPr userDrawn="1"/>
        </p:nvGrpSpPr>
        <p:grpSpPr>
          <a:xfrm rot="16200000">
            <a:off x="840903" y="3331089"/>
            <a:ext cx="6858001" cy="195823"/>
            <a:chOff x="-3178" y="6143330"/>
            <a:chExt cx="12192003" cy="195824"/>
          </a:xfrm>
        </p:grpSpPr>
        <p:sp>
          <p:nvSpPr>
            <p:cNvPr id="17" name="Rectangle 7">
              <a:extLst>
                <a:ext uri="{FF2B5EF4-FFF2-40B4-BE49-F238E27FC236}">
                  <a16:creationId xmlns:a16="http://schemas.microsoft.com/office/drawing/2014/main" xmlns="" id="{8F91DE8D-CA07-44C2-952D-194CF8F38EBD}"/>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18" name="Rectangle 7">
              <a:extLst>
                <a:ext uri="{FF2B5EF4-FFF2-40B4-BE49-F238E27FC236}">
                  <a16:creationId xmlns:a16="http://schemas.microsoft.com/office/drawing/2014/main" xmlns="" id="{994E377F-CAF6-4D65-B2E5-5F1EFAE68766}"/>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9" name="Rectangle 7">
              <a:extLst>
                <a:ext uri="{FF2B5EF4-FFF2-40B4-BE49-F238E27FC236}">
                  <a16:creationId xmlns:a16="http://schemas.microsoft.com/office/drawing/2014/main" xmlns="" id="{B51F2D64-D464-4B5B-A4E5-23A46FA709EC}"/>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p:spPr>
        <p:txBody>
          <a:bodyPr anchor="b">
            <a:normAutofit/>
          </a:bodyPr>
          <a:lstStyle>
            <a:lvl1pPr>
              <a:defRPr sz="5400" b="0">
                <a:solidFill>
                  <a:srgbClr val="FFFFFF"/>
                </a:solidFill>
              </a:defRPr>
            </a:lvl1pPr>
          </a:lstStyle>
          <a:p>
            <a:r>
              <a:rPr kumimoji="0" lang="en-US" sz="4800" b="0" i="0" u="none" strike="noStrike" kern="1200" cap="none" spc="-50" normalizeH="0" baseline="0" noProof="0" dirty="0">
                <a:ln>
                  <a:noFill/>
                </a:ln>
                <a:solidFill>
                  <a:prstClr val="black">
                    <a:lumMod val="75000"/>
                    <a:lumOff val="25000"/>
                  </a:prstClr>
                </a:solidFill>
                <a:effectLst/>
                <a:uLnTx/>
                <a:uFillTx/>
                <a:latin typeface="+mj-lt"/>
                <a:ea typeface="+mj-ea"/>
                <a:cs typeface="+mj-cs"/>
              </a:rPr>
              <a:t>Plug-N-Harvest</a:t>
            </a:r>
            <a:endParaRPr lang="en-US" dirty="0"/>
          </a:p>
        </p:txBody>
      </p:sp>
      <p:sp>
        <p:nvSpPr>
          <p:cNvPr id="3" name="Content Placeholder 2"/>
          <p:cNvSpPr>
            <a:spLocks noGrp="1"/>
          </p:cNvSpPr>
          <p:nvPr>
            <p:ph idx="1" hasCustomPrompt="1"/>
          </p:nvPr>
        </p:nvSpPr>
        <p:spPr>
          <a:xfrm>
            <a:off x="4800600" y="731520"/>
            <a:ext cx="6492240" cy="5257800"/>
          </a:xfrm>
        </p:spPr>
        <p:txBody>
          <a:bodyPr/>
          <a:lstStyle>
            <a:lvl1pPr marL="91440" marR="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lvl1pPr>
            <a:lvl2pPr marL="38404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2pPr>
            <a:lvl3pPr marL="56692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3pPr>
            <a:lvl4pPr marL="74980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4pPr>
            <a:lvl5pPr marL="932688" marR="0"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lvl5p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SAMPLE TEXT</a:t>
            </a:r>
            <a:endParaRPr kumimoji="0" lang="el-GR"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384048" marR="0" lvl="1"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mn-lt"/>
                <a:ea typeface="+mn-ea"/>
                <a:cs typeface="+mn-cs"/>
              </a:rPr>
              <a:t>Second level</a:t>
            </a:r>
            <a:endParaRPr kumimoji="0" lang="el-GR" sz="1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566928" marR="0" lvl="2"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749808" marR="0" lvl="3"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Fourth level</a:t>
            </a:r>
            <a:endParaRPr kumimoji="0" lang="el-GR" sz="1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p>
            <a:pPr marL="932688" marR="0" lvl="4" indent="-182880" algn="l" defTabSz="914400" rtl="0" eaLnBrk="1" fontAlgn="auto" latinLnBrk="0" hangingPunct="1">
              <a:lnSpc>
                <a:spcPct val="90000"/>
              </a:lnSpc>
              <a:spcBef>
                <a:spcPts val="200"/>
              </a:spcBef>
              <a:spcAft>
                <a:spcPts val="400"/>
              </a:spcAft>
              <a:buClr>
                <a:srgbClr val="99CB38"/>
              </a:buClr>
              <a:buSzTx/>
              <a:buFont typeface="Calibri" pitchFamily="34" charset="0"/>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mn-lt"/>
                <a:ea typeface="+mn-ea"/>
                <a:cs typeface="+mn-cs"/>
              </a:rPr>
              <a:t>Fifth level</a:t>
            </a:r>
          </a:p>
        </p:txBody>
      </p:sp>
      <p:sp>
        <p:nvSpPr>
          <p:cNvPr id="4" name="Text Placeholder 3"/>
          <p:cNvSpPr>
            <a:spLocks noGrp="1"/>
          </p:cNvSpPr>
          <p:nvPr>
            <p:ph type="body" sz="half" idx="2" hasCustomPrompt="1"/>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WPX - Task X.X: Task or deliverable title HERE</a:t>
            </a:r>
          </a:p>
          <a:p>
            <a:pPr lvl="0"/>
            <a:r>
              <a:rPr lang="en-US" dirty="0"/>
              <a:t>ORGANIZATION: </a:t>
            </a:r>
            <a:r>
              <a:rPr lang="en-US" dirty="0" err="1"/>
              <a:t>ORGANIZATion</a:t>
            </a:r>
            <a:r>
              <a:rPr lang="en-US" dirty="0"/>
              <a:t> name/acronym</a:t>
            </a:r>
            <a:br>
              <a:rPr lang="en-US" dirty="0"/>
            </a:br>
            <a:r>
              <a:rPr lang="en-US" dirty="0"/>
              <a:t>PRESENTER(S): presenters names</a:t>
            </a:r>
            <a:br>
              <a:rPr lang="en-US" dirty="0"/>
            </a:br>
            <a:r>
              <a:rPr lang="en-US" dirty="0"/>
              <a:t>MEETING: TYPE AND LOCATION OF THE MEETING</a:t>
            </a:r>
          </a:p>
          <a:p>
            <a:pPr lvl="0"/>
            <a:endParaRPr lang="en-US" noProof="0" dirty="0"/>
          </a:p>
        </p:txBody>
      </p:sp>
      <p:sp>
        <p:nvSpPr>
          <p:cNvPr id="5" name="Date Placeholder 4"/>
          <p:cNvSpPr>
            <a:spLocks noGrp="1"/>
          </p:cNvSpPr>
          <p:nvPr>
            <p:ph type="dt" sz="half" idx="10"/>
          </p:nvPr>
        </p:nvSpPr>
        <p:spPr>
          <a:xfrm>
            <a:off x="2287342" y="6450190"/>
            <a:ext cx="1370258" cy="365125"/>
          </a:xfrm>
        </p:spPr>
        <p:txBody>
          <a:bodyPr/>
          <a:lstStyle>
            <a:lvl1pPr algn="l">
              <a:defRPr/>
            </a:lvl1pPr>
          </a:lstStyle>
          <a:p>
            <a:fld id="{1DC22D29-6C03-4FCB-92CF-E05A67975532}" type="datetime1">
              <a:rPr lang="en-US" smtClean="0"/>
              <a:t>9/25/2017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sv-SE" dirty="0"/>
              <a:t>PLUG-N-HARVEST</a:t>
            </a:r>
            <a:br>
              <a:rPr lang="sv-SE" dirty="0"/>
            </a:br>
            <a:r>
              <a:rPr lang="sv-SE" dirty="0"/>
              <a:t>ID: 768735 - H2020-EU.2.1.5.2.</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F34D8A-136C-4FA7-8325-F06DF2D5CB3D}" type="slidenum">
              <a:rPr lang="en-US" smtClean="0"/>
              <a:t>‹#›</a:t>
            </a:fld>
            <a:endParaRPr lang="en-US"/>
          </a:p>
        </p:txBody>
      </p:sp>
      <p:pic>
        <p:nvPicPr>
          <p:cNvPr id="10" name="Εικόνα 9">
            <a:extLst>
              <a:ext uri="{FF2B5EF4-FFF2-40B4-BE49-F238E27FC236}">
                <a16:creationId xmlns:a16="http://schemas.microsoft.com/office/drawing/2014/main" xmlns="" id="{64541A1A-A7AF-4A32-809D-2EB7BE8A92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606" y="6143330"/>
            <a:ext cx="1287085" cy="712509"/>
          </a:xfrm>
          <a:prstGeom prst="rect">
            <a:avLst/>
          </a:prstGeom>
        </p:spPr>
      </p:pic>
      <p:pic>
        <p:nvPicPr>
          <p:cNvPr id="11" name="Εικόνα 10">
            <a:extLst>
              <a:ext uri="{FF2B5EF4-FFF2-40B4-BE49-F238E27FC236}">
                <a16:creationId xmlns:a16="http://schemas.microsoft.com/office/drawing/2014/main" xmlns="" id="{5AF5219E-BFAC-406C-8E60-DF1A0BBF18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00" y="6143330"/>
            <a:ext cx="1471380" cy="714670"/>
          </a:xfrm>
          <a:prstGeom prst="rect">
            <a:avLst/>
          </a:prstGeom>
        </p:spPr>
      </p:pic>
    </p:spTree>
    <p:extLst>
      <p:ext uri="{BB962C8B-B14F-4D97-AF65-F5344CB8AC3E}">
        <p14:creationId xmlns:p14="http://schemas.microsoft.com/office/powerpoint/2010/main" val="251160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l-GR"/>
              <a:t>Στυλ κύριου τίτλου</a:t>
            </a:r>
            <a:endParaRPr lang="en-US" dirty="0"/>
          </a:p>
        </p:txBody>
      </p:sp>
      <p:sp>
        <p:nvSpPr>
          <p:cNvPr id="3" name="Picture Placeholder 2"/>
          <p:cNvSpPr>
            <a:spLocks noGrp="1" noChangeAspect="1"/>
          </p:cNvSpPr>
          <p:nvPr>
            <p:ph type="pic" idx="1" hasCustomPrompt="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D58D4731-F406-4A17-A852-A57626BC2303}" type="datetime1">
              <a:rPr lang="en-US" smtClean="0"/>
              <a:t>9/25/2017</a:t>
            </a:fld>
            <a:endParaRPr lang="en-US"/>
          </a:p>
        </p:txBody>
      </p:sp>
      <p:sp>
        <p:nvSpPr>
          <p:cNvPr id="6" name="Footer Placeholder 5"/>
          <p:cNvSpPr>
            <a:spLocks noGrp="1"/>
          </p:cNvSpPr>
          <p:nvPr>
            <p:ph type="ftr" sz="quarter" idx="11"/>
          </p:nvPr>
        </p:nvSpPr>
        <p:spPr/>
        <p:txBody>
          <a:bodyPr/>
          <a:lstStyle/>
          <a:p>
            <a:r>
              <a:rPr lang="sv-SE" dirty="0"/>
              <a:t>PLUG-N-HARVEST</a:t>
            </a:r>
            <a:br>
              <a:rPr lang="sv-SE" dirty="0"/>
            </a:br>
            <a:r>
              <a:rPr lang="sv-SE" dirty="0"/>
              <a:t>ID: 768735 - H2020-EU.2.1.5.2.</a:t>
            </a:r>
          </a:p>
        </p:txBody>
      </p:sp>
      <p:sp>
        <p:nvSpPr>
          <p:cNvPr id="7" name="Slide Number Placeholder 6"/>
          <p:cNvSpPr>
            <a:spLocks noGrp="1"/>
          </p:cNvSpPr>
          <p:nvPr>
            <p:ph type="sldNum" sz="quarter" idx="12"/>
          </p:nvPr>
        </p:nvSpPr>
        <p:spPr/>
        <p:txBody>
          <a:bodyPr/>
          <a:lstStyle/>
          <a:p>
            <a:fld id="{76F34D8A-136C-4FA7-8325-F06DF2D5CB3D}" type="slidenum">
              <a:rPr lang="en-US" smtClean="0"/>
              <a:t>‹#›</a:t>
            </a:fld>
            <a:endParaRPr lang="en-US"/>
          </a:p>
        </p:txBody>
      </p:sp>
      <p:pic>
        <p:nvPicPr>
          <p:cNvPr id="10" name="Εικόνα 9">
            <a:extLst>
              <a:ext uri="{FF2B5EF4-FFF2-40B4-BE49-F238E27FC236}">
                <a16:creationId xmlns:a16="http://schemas.microsoft.com/office/drawing/2014/main" xmlns="" id="{480863AB-ECD2-4D34-B064-F35AA77F4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8606" y="6143330"/>
            <a:ext cx="1287085" cy="712509"/>
          </a:xfrm>
          <a:prstGeom prst="rect">
            <a:avLst/>
          </a:prstGeom>
        </p:spPr>
      </p:pic>
      <p:pic>
        <p:nvPicPr>
          <p:cNvPr id="11" name="Εικόνα 10">
            <a:extLst>
              <a:ext uri="{FF2B5EF4-FFF2-40B4-BE49-F238E27FC236}">
                <a16:creationId xmlns:a16="http://schemas.microsoft.com/office/drawing/2014/main" xmlns="" id="{4A5B6D5D-4620-418C-871D-AC7359B87F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200" y="6143330"/>
            <a:ext cx="1471380" cy="714670"/>
          </a:xfrm>
          <a:prstGeom prst="rect">
            <a:avLst/>
          </a:prstGeom>
        </p:spPr>
      </p:pic>
    </p:spTree>
    <p:extLst>
      <p:ext uri="{BB962C8B-B14F-4D97-AF65-F5344CB8AC3E}">
        <p14:creationId xmlns:p14="http://schemas.microsoft.com/office/powerpoint/2010/main" val="332916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Ομάδα 25">
            <a:extLst>
              <a:ext uri="{FF2B5EF4-FFF2-40B4-BE49-F238E27FC236}">
                <a16:creationId xmlns:a16="http://schemas.microsoft.com/office/drawing/2014/main" xmlns="" id="{F9EEC5D0-EB90-4682-B035-E25CDB64BCD0}"/>
              </a:ext>
            </a:extLst>
          </p:cNvPr>
          <p:cNvGrpSpPr/>
          <p:nvPr userDrawn="1"/>
        </p:nvGrpSpPr>
        <p:grpSpPr>
          <a:xfrm>
            <a:off x="-3178" y="6143330"/>
            <a:ext cx="12192003" cy="195824"/>
            <a:chOff x="-3178" y="6143330"/>
            <a:chExt cx="12192003" cy="195824"/>
          </a:xfrm>
        </p:grpSpPr>
        <p:sp>
          <p:nvSpPr>
            <p:cNvPr id="27" name="Rectangle 7">
              <a:extLst>
                <a:ext uri="{FF2B5EF4-FFF2-40B4-BE49-F238E27FC236}">
                  <a16:creationId xmlns:a16="http://schemas.microsoft.com/office/drawing/2014/main" xmlns="" id="{8DE7556A-AA3B-4ED2-92AC-D167BFFBFA1D}"/>
                </a:ext>
              </a:extLst>
            </p:cNvPr>
            <p:cNvSpPr/>
            <p:nvPr userDrawn="1"/>
          </p:nvSpPr>
          <p:spPr>
            <a:xfrm>
              <a:off x="-3178" y="6277097"/>
              <a:ext cx="12192002" cy="620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sp>
        <p:sp>
          <p:nvSpPr>
            <p:cNvPr id="28" name="Rectangle 7">
              <a:extLst>
                <a:ext uri="{FF2B5EF4-FFF2-40B4-BE49-F238E27FC236}">
                  <a16:creationId xmlns:a16="http://schemas.microsoft.com/office/drawing/2014/main" xmlns="" id="{65ADA764-0488-49B9-B596-23756CFA3286}"/>
                </a:ext>
              </a:extLst>
            </p:cNvPr>
            <p:cNvSpPr/>
            <p:nvPr userDrawn="1"/>
          </p:nvSpPr>
          <p:spPr>
            <a:xfrm>
              <a:off x="0" y="6208424"/>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29" name="Rectangle 7">
              <a:extLst>
                <a:ext uri="{FF2B5EF4-FFF2-40B4-BE49-F238E27FC236}">
                  <a16:creationId xmlns:a16="http://schemas.microsoft.com/office/drawing/2014/main" xmlns="" id="{79F76D77-D388-40FA-9546-FC0D56BCD5E0}"/>
                </a:ext>
              </a:extLst>
            </p:cNvPr>
            <p:cNvSpPr/>
            <p:nvPr/>
          </p:nvSpPr>
          <p:spPr>
            <a:xfrm>
              <a:off x="-3178" y="6143330"/>
              <a:ext cx="12192002" cy="620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MAIN TITLE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SAMPLE TEXT</a:t>
            </a:r>
            <a:endParaRPr lang="el-GR" dirty="0"/>
          </a:p>
          <a:p>
            <a:pPr lvl="1"/>
            <a:r>
              <a:rPr lang="en-US" dirty="0"/>
              <a:t>Second level</a:t>
            </a:r>
            <a:endParaRPr lang="el-GR" dirty="0"/>
          </a:p>
          <a:p>
            <a:pPr lvl="2"/>
            <a:r>
              <a:rPr lang="en-US" dirty="0"/>
              <a:t>Third level</a:t>
            </a:r>
            <a:endParaRPr lang="el-GR" dirty="0"/>
          </a:p>
          <a:p>
            <a:pPr lvl="3"/>
            <a:r>
              <a:rPr lang="en-US" dirty="0"/>
              <a:t>Fourth level</a:t>
            </a:r>
            <a:endParaRPr lang="el-GR" dirty="0"/>
          </a:p>
          <a:p>
            <a:pPr lvl="4"/>
            <a:r>
              <a:rPr lang="en-US" dirty="0"/>
              <a:t>Fifth level</a:t>
            </a:r>
          </a:p>
        </p:txBody>
      </p:sp>
      <p:sp>
        <p:nvSpPr>
          <p:cNvPr id="4" name="Date Placeholder 3"/>
          <p:cNvSpPr>
            <a:spLocks noGrp="1"/>
          </p:cNvSpPr>
          <p:nvPr>
            <p:ph type="dt" sz="half" idx="2"/>
          </p:nvPr>
        </p:nvSpPr>
        <p:spPr>
          <a:xfrm>
            <a:off x="2076375" y="6459785"/>
            <a:ext cx="1493175" cy="365125"/>
          </a:xfrm>
          <a:prstGeom prst="rect">
            <a:avLst/>
          </a:prstGeom>
        </p:spPr>
        <p:txBody>
          <a:bodyPr vert="horz" lIns="91440" tIns="45720" rIns="91440" bIns="45720" rtlCol="0" anchor="ctr"/>
          <a:lstStyle>
            <a:lvl1pPr algn="l">
              <a:defRPr sz="1400" b="1">
                <a:solidFill>
                  <a:srgbClr val="FFFFFF"/>
                </a:solidFill>
              </a:defRPr>
            </a:lvl1pPr>
          </a:lstStyle>
          <a:p>
            <a:fld id="{7FC9F940-3752-4988-A080-ACBD9960BA4B}" type="datetime1">
              <a:rPr lang="en-US" smtClean="0"/>
              <a:pPr/>
              <a:t>9/25/2017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b="1" cap="all" baseline="0">
                <a:solidFill>
                  <a:srgbClr val="FFFFFF"/>
                </a:solidFill>
              </a:defRPr>
            </a:lvl1pPr>
          </a:lstStyle>
          <a:p>
            <a:r>
              <a:rPr lang="en-US" dirty="0"/>
              <a:t>PLUG-N-HARVEST</a:t>
            </a:r>
            <a:br>
              <a:rPr lang="en-US" dirty="0"/>
            </a:br>
            <a:r>
              <a:rPr lang="en-US" dirty="0"/>
              <a:t>ID: 768735 - H2020-EU.2.1.5.2.</a:t>
            </a:r>
          </a:p>
        </p:txBody>
      </p:sp>
      <p:sp>
        <p:nvSpPr>
          <p:cNvPr id="6" name="Slide Number Placeholder 5"/>
          <p:cNvSpPr>
            <a:spLocks noGrp="1"/>
          </p:cNvSpPr>
          <p:nvPr>
            <p:ph type="sldNum" sz="quarter" idx="4"/>
          </p:nvPr>
        </p:nvSpPr>
        <p:spPr>
          <a:xfrm>
            <a:off x="8625624" y="6459785"/>
            <a:ext cx="1312025" cy="365125"/>
          </a:xfrm>
          <a:prstGeom prst="rect">
            <a:avLst/>
          </a:prstGeom>
        </p:spPr>
        <p:txBody>
          <a:bodyPr vert="horz" lIns="91440" tIns="45720" rIns="91440" bIns="45720" rtlCol="0" anchor="ctr"/>
          <a:lstStyle>
            <a:lvl1pPr algn="r">
              <a:defRPr sz="1400" b="1">
                <a:solidFill>
                  <a:srgbClr val="FFFFFF"/>
                </a:solidFill>
              </a:defRPr>
            </a:lvl1pPr>
          </a:lstStyle>
          <a:p>
            <a:fld id="{76F34D8A-136C-4FA7-8325-F06DF2D5CB3D}" type="slidenum">
              <a:rPr lang="en-US" smtClean="0"/>
              <a:pPr/>
              <a:t>‹#›</a:t>
            </a:fld>
            <a:endParaRPr lang="en-US" dirty="0"/>
          </a:p>
        </p:txBody>
      </p:sp>
      <p:pic>
        <p:nvPicPr>
          <p:cNvPr id="11" name="Εικόνα 10">
            <a:extLst>
              <a:ext uri="{FF2B5EF4-FFF2-40B4-BE49-F238E27FC236}">
                <a16:creationId xmlns:a16="http://schemas.microsoft.com/office/drawing/2014/main" xmlns="" id="{5BA6E2B9-6CAE-4B21-A9FA-8087BC61DA6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88606" y="6143330"/>
            <a:ext cx="1287085" cy="712509"/>
          </a:xfrm>
          <a:prstGeom prst="rect">
            <a:avLst/>
          </a:prstGeom>
        </p:spPr>
      </p:pic>
      <p:pic>
        <p:nvPicPr>
          <p:cNvPr id="12" name="Εικόνα 11">
            <a:extLst>
              <a:ext uri="{FF2B5EF4-FFF2-40B4-BE49-F238E27FC236}">
                <a16:creationId xmlns:a16="http://schemas.microsoft.com/office/drawing/2014/main" xmlns="" id="{469C1299-8EB2-40BF-84CD-4C27832C5E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1200" y="6143330"/>
            <a:ext cx="1471380" cy="714670"/>
          </a:xfrm>
          <a:prstGeom prst="rect">
            <a:avLst/>
          </a:prstGeom>
        </p:spPr>
      </p:pic>
      <p:grpSp>
        <p:nvGrpSpPr>
          <p:cNvPr id="30" name="Ομάδα 29">
            <a:extLst>
              <a:ext uri="{FF2B5EF4-FFF2-40B4-BE49-F238E27FC236}">
                <a16:creationId xmlns:a16="http://schemas.microsoft.com/office/drawing/2014/main" xmlns="" id="{F0085E31-E4FC-4984-96C4-2425E589CC45}"/>
              </a:ext>
            </a:extLst>
          </p:cNvPr>
          <p:cNvGrpSpPr/>
          <p:nvPr userDrawn="1"/>
        </p:nvGrpSpPr>
        <p:grpSpPr>
          <a:xfrm>
            <a:off x="452654" y="59457"/>
            <a:ext cx="7009754" cy="3572554"/>
            <a:chOff x="293904" y="2240280"/>
            <a:chExt cx="7009754" cy="3572554"/>
          </a:xfrm>
        </p:grpSpPr>
        <p:cxnSp>
          <p:nvCxnSpPr>
            <p:cNvPr id="31" name="Straight Connector 8">
              <a:extLst>
                <a:ext uri="{FF2B5EF4-FFF2-40B4-BE49-F238E27FC236}">
                  <a16:creationId xmlns:a16="http://schemas.microsoft.com/office/drawing/2014/main" xmlns="" id="{89FE1EE2-C458-49C3-804C-DFFA402467FF}"/>
                </a:ext>
              </a:extLst>
            </p:cNvPr>
            <p:cNvCxnSpPr>
              <a:cxnSpLocks/>
            </p:cNvCxnSpPr>
            <p:nvPr/>
          </p:nvCxnSpPr>
          <p:spPr>
            <a:xfrm>
              <a:off x="457200" y="3924300"/>
              <a:ext cx="6675120" cy="0"/>
            </a:xfrm>
            <a:prstGeom prst="line">
              <a:avLst/>
            </a:prstGeom>
            <a:ln/>
          </p:spPr>
          <p:style>
            <a:lnRef idx="1">
              <a:schemeClr val="dk1"/>
            </a:lnRef>
            <a:fillRef idx="0">
              <a:schemeClr val="dk1"/>
            </a:fillRef>
            <a:effectRef idx="0">
              <a:schemeClr val="dk1"/>
            </a:effectRef>
            <a:fontRef idx="minor">
              <a:schemeClr val="tx1"/>
            </a:fontRef>
          </p:style>
        </p:cxnSp>
        <p:cxnSp>
          <p:nvCxnSpPr>
            <p:cNvPr id="32" name="Straight Connector 8">
              <a:extLst>
                <a:ext uri="{FF2B5EF4-FFF2-40B4-BE49-F238E27FC236}">
                  <a16:creationId xmlns:a16="http://schemas.microsoft.com/office/drawing/2014/main" xmlns="" id="{F8B83012-3BFE-4E1A-BF4E-6C3E30D5AF66}"/>
                </a:ext>
              </a:extLst>
            </p:cNvPr>
            <p:cNvCxnSpPr>
              <a:cxnSpLocks/>
            </p:cNvCxnSpPr>
            <p:nvPr userDrawn="1"/>
          </p:nvCxnSpPr>
          <p:spPr>
            <a:xfrm>
              <a:off x="940958" y="2240280"/>
              <a:ext cx="0" cy="3572554"/>
            </a:xfrm>
            <a:prstGeom prst="line">
              <a:avLst/>
            </a:prstGeom>
            <a:ln/>
          </p:spPr>
          <p:style>
            <a:lnRef idx="1">
              <a:schemeClr val="dk1"/>
            </a:lnRef>
            <a:fillRef idx="0">
              <a:schemeClr val="dk1"/>
            </a:fillRef>
            <a:effectRef idx="0">
              <a:schemeClr val="dk1"/>
            </a:effectRef>
            <a:fontRef idx="minor">
              <a:schemeClr val="tx1"/>
            </a:fontRef>
          </p:style>
        </p:cxnSp>
        <p:cxnSp>
          <p:nvCxnSpPr>
            <p:cNvPr id="33" name="Straight Connector 8">
              <a:extLst>
                <a:ext uri="{FF2B5EF4-FFF2-40B4-BE49-F238E27FC236}">
                  <a16:creationId xmlns:a16="http://schemas.microsoft.com/office/drawing/2014/main" xmlns="" id="{23BCB931-7A15-404C-8A6F-DAB743C6B7A5}"/>
                </a:ext>
              </a:extLst>
            </p:cNvPr>
            <p:cNvCxnSpPr>
              <a:cxnSpLocks/>
            </p:cNvCxnSpPr>
            <p:nvPr userDrawn="1"/>
          </p:nvCxnSpPr>
          <p:spPr>
            <a:xfrm>
              <a:off x="628538" y="385572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8">
              <a:extLst>
                <a:ext uri="{FF2B5EF4-FFF2-40B4-BE49-F238E27FC236}">
                  <a16:creationId xmlns:a16="http://schemas.microsoft.com/office/drawing/2014/main" xmlns="" id="{DBEECB60-E8C1-4EEE-BB52-2FD68B2AA7AC}"/>
                </a:ext>
              </a:extLst>
            </p:cNvPr>
            <p:cNvCxnSpPr>
              <a:cxnSpLocks/>
            </p:cNvCxnSpPr>
            <p:nvPr userDrawn="1"/>
          </p:nvCxnSpPr>
          <p:spPr>
            <a:xfrm>
              <a:off x="293904" y="3992880"/>
              <a:ext cx="6675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87223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2DBCD7F-7D20-4196-9BC8-1812FB8B2427}"/>
              </a:ext>
            </a:extLst>
          </p:cNvPr>
          <p:cNvSpPr>
            <a:spLocks noGrp="1"/>
          </p:cNvSpPr>
          <p:nvPr>
            <p:ph type="ctrTitle"/>
          </p:nvPr>
        </p:nvSpPr>
        <p:spPr/>
        <p:txBody>
          <a:bodyPr/>
          <a:lstStyle/>
          <a:p>
            <a:r>
              <a:rPr lang="en-US" dirty="0"/>
              <a:t>Plug-N-Harvest</a:t>
            </a:r>
          </a:p>
        </p:txBody>
      </p:sp>
      <p:sp>
        <p:nvSpPr>
          <p:cNvPr id="3" name="Υπότιτλος 2">
            <a:extLst>
              <a:ext uri="{FF2B5EF4-FFF2-40B4-BE49-F238E27FC236}">
                <a16:creationId xmlns:a16="http://schemas.microsoft.com/office/drawing/2014/main" xmlns="" id="{A48DEC19-20EE-4472-A437-E401CB2019D2}"/>
              </a:ext>
            </a:extLst>
          </p:cNvPr>
          <p:cNvSpPr>
            <a:spLocks noGrp="1"/>
          </p:cNvSpPr>
          <p:nvPr>
            <p:ph type="subTitle" idx="1"/>
          </p:nvPr>
        </p:nvSpPr>
        <p:spPr>
          <a:xfrm>
            <a:off x="1100050" y="4107180"/>
            <a:ext cx="11091949" cy="1645919"/>
          </a:xfrm>
        </p:spPr>
        <p:txBody>
          <a:bodyPr>
            <a:normAutofit fontScale="92500" lnSpcReduction="10000"/>
          </a:bodyPr>
          <a:lstStyle/>
          <a:p>
            <a:r>
              <a:rPr lang="en-US" dirty="0" smtClean="0"/>
              <a:t>WP</a:t>
            </a:r>
            <a:r>
              <a:rPr lang="en-US" dirty="0" smtClean="0">
                <a:solidFill>
                  <a:schemeClr val="accent5">
                    <a:lumMod val="75000"/>
                  </a:schemeClr>
                </a:solidFill>
              </a:rPr>
              <a:t>7</a:t>
            </a:r>
            <a:r>
              <a:rPr lang="en-US" dirty="0"/>
              <a:t> </a:t>
            </a:r>
            <a:r>
              <a:rPr lang="en-US" dirty="0" smtClean="0"/>
              <a:t>- </a:t>
            </a:r>
            <a:r>
              <a:rPr lang="en-US" dirty="0" smtClean="0">
                <a:solidFill>
                  <a:schemeClr val="accent5">
                    <a:lumMod val="75000"/>
                  </a:schemeClr>
                </a:solidFill>
              </a:rPr>
              <a:t>project MANAGEMENT</a:t>
            </a:r>
            <a:endParaRPr lang="en-US" dirty="0">
              <a:solidFill>
                <a:schemeClr val="accent5">
                  <a:lumMod val="75000"/>
                </a:schemeClr>
              </a:solidFill>
            </a:endParaRPr>
          </a:p>
          <a:p>
            <a:r>
              <a:rPr lang="en-US" dirty="0"/>
              <a:t>ORGANIZATION: </a:t>
            </a:r>
            <a:r>
              <a:rPr lang="en-US" dirty="0">
                <a:solidFill>
                  <a:schemeClr val="accent5">
                    <a:lumMod val="75000"/>
                  </a:schemeClr>
                </a:solidFill>
              </a:rPr>
              <a:t>Centre for Research </a:t>
            </a:r>
            <a:r>
              <a:rPr lang="en-US" dirty="0" smtClean="0">
                <a:solidFill>
                  <a:schemeClr val="accent5">
                    <a:lumMod val="75000"/>
                  </a:schemeClr>
                </a:solidFill>
              </a:rPr>
              <a:t>&amp; Technology Hellas / CERTH</a:t>
            </a:r>
            <a:r>
              <a:rPr lang="en-US" dirty="0"/>
              <a:t/>
            </a:r>
            <a:br>
              <a:rPr lang="en-US" dirty="0"/>
            </a:br>
            <a:r>
              <a:rPr lang="en-US" dirty="0"/>
              <a:t>PRESENTER(S): </a:t>
            </a:r>
            <a:r>
              <a:rPr lang="en-US" dirty="0" smtClean="0">
                <a:solidFill>
                  <a:schemeClr val="accent5">
                    <a:lumMod val="75000"/>
                  </a:schemeClr>
                </a:solidFill>
              </a:rPr>
              <a:t>CHRISTOS RAVANIS</a:t>
            </a:r>
            <a:r>
              <a:rPr lang="en-US" dirty="0"/>
              <a:t/>
            </a:r>
            <a:br>
              <a:rPr lang="en-US" dirty="0"/>
            </a:br>
            <a:r>
              <a:rPr lang="en-US" dirty="0"/>
              <a:t>MEETING: </a:t>
            </a:r>
            <a:r>
              <a:rPr lang="en-US" dirty="0">
                <a:solidFill>
                  <a:schemeClr val="accent5">
                    <a:lumMod val="75000"/>
                  </a:schemeClr>
                </a:solidFill>
              </a:rPr>
              <a:t>Kickoff Meeting, Aachen, 21-22 September 2017</a:t>
            </a:r>
          </a:p>
        </p:txBody>
      </p:sp>
      <p:sp>
        <p:nvSpPr>
          <p:cNvPr id="5" name="Θέση υποσέλιδου 4">
            <a:extLst>
              <a:ext uri="{FF2B5EF4-FFF2-40B4-BE49-F238E27FC236}">
                <a16:creationId xmlns:a16="http://schemas.microsoft.com/office/drawing/2014/main" xmlns="" id="{D5FF99D1-84A9-4976-8182-294B238D6EE2}"/>
              </a:ext>
            </a:extLst>
          </p:cNvPr>
          <p:cNvSpPr>
            <a:spLocks noGrp="1"/>
          </p:cNvSpPr>
          <p:nvPr>
            <p:ph type="ftr" sz="quarter" idx="11"/>
          </p:nvPr>
        </p:nvSpPr>
        <p:spPr/>
        <p:txBody>
          <a:bodyPr/>
          <a:lstStyle/>
          <a:p>
            <a:r>
              <a:rPr lang="en-US" dirty="0"/>
              <a:t>PLUG-N-HARVEST</a:t>
            </a:r>
            <a:br>
              <a:rPr lang="en-US" dirty="0"/>
            </a:br>
            <a:r>
              <a:rPr lang="en-US" dirty="0"/>
              <a:t>ID: 768735 - H2020-EU.2.1.5.2.</a:t>
            </a:r>
          </a:p>
        </p:txBody>
      </p:sp>
      <p:sp>
        <p:nvSpPr>
          <p:cNvPr id="6" name="Θέση αριθμού διαφάνειας 5">
            <a:extLst>
              <a:ext uri="{FF2B5EF4-FFF2-40B4-BE49-F238E27FC236}">
                <a16:creationId xmlns:a16="http://schemas.microsoft.com/office/drawing/2014/main" xmlns="" id="{787BD775-B4D9-4270-A9E3-0DC387B92D30}"/>
              </a:ext>
            </a:extLst>
          </p:cNvPr>
          <p:cNvSpPr>
            <a:spLocks noGrp="1"/>
          </p:cNvSpPr>
          <p:nvPr>
            <p:ph type="sldNum" sz="quarter" idx="12"/>
          </p:nvPr>
        </p:nvSpPr>
        <p:spPr/>
        <p:txBody>
          <a:bodyPr/>
          <a:lstStyle/>
          <a:p>
            <a:fld id="{76F34D8A-136C-4FA7-8325-F06DF2D5CB3D}" type="slidenum">
              <a:rPr lang="en-US" smtClean="0"/>
              <a:t>1</a:t>
            </a:fld>
            <a:endParaRPr lang="en-US" dirty="0"/>
          </a:p>
        </p:txBody>
      </p:sp>
      <p:sp>
        <p:nvSpPr>
          <p:cNvPr id="7" name="Θέση ημερομηνίας 6">
            <a:extLst>
              <a:ext uri="{FF2B5EF4-FFF2-40B4-BE49-F238E27FC236}">
                <a16:creationId xmlns:a16="http://schemas.microsoft.com/office/drawing/2014/main" xmlns="" id="{4D7DA1C9-26DB-449F-ADE0-21AB89CB6723}"/>
              </a:ext>
            </a:extLst>
          </p:cNvPr>
          <p:cNvSpPr>
            <a:spLocks noGrp="1"/>
          </p:cNvSpPr>
          <p:nvPr>
            <p:ph type="dt" sz="half" idx="10"/>
          </p:nvPr>
        </p:nvSpPr>
        <p:spPr/>
        <p:txBody>
          <a:bodyPr/>
          <a:lstStyle/>
          <a:p>
            <a:fld id="{9044F413-7363-4B3F-8E37-84E697FEFBCB}" type="datetime4">
              <a:rPr lang="en-US" smtClean="0"/>
              <a:t>September 25, 2017</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387" y="0"/>
            <a:ext cx="3276410" cy="2700338"/>
          </a:xfrm>
          <a:prstGeom prst="rect">
            <a:avLst/>
          </a:prstGeom>
        </p:spPr>
      </p:pic>
    </p:spTree>
    <p:extLst>
      <p:ext uri="{BB962C8B-B14F-4D97-AF65-F5344CB8AC3E}">
        <p14:creationId xmlns:p14="http://schemas.microsoft.com/office/powerpoint/2010/main" val="22354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513337" y="1846263"/>
            <a:ext cx="7225652" cy="4022725"/>
          </a:xfrm>
          <a:prstGeom prst="rect">
            <a:avLst/>
          </a:prstGeom>
        </p:spPr>
      </p:pic>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10</a:t>
            </a:fld>
            <a:endParaRPr lang="en-US"/>
          </a:p>
        </p:txBody>
      </p:sp>
      <p:sp>
        <p:nvSpPr>
          <p:cNvPr id="5" name="Title 4"/>
          <p:cNvSpPr>
            <a:spLocks noGrp="1"/>
          </p:cNvSpPr>
          <p:nvPr>
            <p:ph type="title"/>
          </p:nvPr>
        </p:nvSpPr>
        <p:spPr/>
        <p:txBody>
          <a:bodyPr/>
          <a:lstStyle/>
          <a:p>
            <a:r>
              <a:rPr lang="en-US" dirty="0" smtClean="0"/>
              <a:t>Budget categories Transfers (1) </a:t>
            </a:r>
            <a:endParaRPr lang="el-GR" dirty="0"/>
          </a:p>
        </p:txBody>
      </p:sp>
    </p:spTree>
    <p:extLst>
      <p:ext uri="{BB962C8B-B14F-4D97-AF65-F5344CB8AC3E}">
        <p14:creationId xmlns:p14="http://schemas.microsoft.com/office/powerpoint/2010/main" val="82232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11</a:t>
            </a:fld>
            <a:endParaRPr lang="en-US"/>
          </a:p>
        </p:txBody>
      </p:sp>
      <p:sp>
        <p:nvSpPr>
          <p:cNvPr id="5" name="Title 4"/>
          <p:cNvSpPr>
            <a:spLocks noGrp="1"/>
          </p:cNvSpPr>
          <p:nvPr>
            <p:ph type="title"/>
          </p:nvPr>
        </p:nvSpPr>
        <p:spPr/>
        <p:txBody>
          <a:bodyPr/>
          <a:lstStyle/>
          <a:p>
            <a:r>
              <a:rPr lang="en-US" dirty="0" smtClean="0"/>
              <a:t>Budget categories Transfers (2) </a:t>
            </a:r>
            <a:endParaRPr lang="el-GR" dirty="0"/>
          </a:p>
        </p:txBody>
      </p:sp>
      <p:pic>
        <p:nvPicPr>
          <p:cNvPr id="8" name="Content Placeholder 7"/>
          <p:cNvPicPr>
            <a:picLocks noGrp="1" noChangeAspect="1"/>
          </p:cNvPicPr>
          <p:nvPr>
            <p:ph idx="1"/>
          </p:nvPr>
        </p:nvPicPr>
        <p:blipFill>
          <a:blip r:embed="rId3"/>
          <a:stretch>
            <a:fillRect/>
          </a:stretch>
        </p:blipFill>
        <p:spPr>
          <a:xfrm>
            <a:off x="1206199" y="1720136"/>
            <a:ext cx="9801225" cy="4664583"/>
          </a:xfrm>
          <a:prstGeom prst="rect">
            <a:avLst/>
          </a:prstGeom>
        </p:spPr>
      </p:pic>
    </p:spTree>
    <p:extLst>
      <p:ext uri="{BB962C8B-B14F-4D97-AF65-F5344CB8AC3E}">
        <p14:creationId xmlns:p14="http://schemas.microsoft.com/office/powerpoint/2010/main" val="4265409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12</a:t>
            </a:fld>
            <a:endParaRPr lang="en-US"/>
          </a:p>
        </p:txBody>
      </p:sp>
      <p:sp>
        <p:nvSpPr>
          <p:cNvPr id="5" name="Title 4"/>
          <p:cNvSpPr>
            <a:spLocks noGrp="1"/>
          </p:cNvSpPr>
          <p:nvPr>
            <p:ph type="title"/>
          </p:nvPr>
        </p:nvSpPr>
        <p:spPr/>
        <p:txBody>
          <a:bodyPr/>
          <a:lstStyle/>
          <a:p>
            <a:r>
              <a:rPr lang="en-US" dirty="0" smtClean="0"/>
              <a:t>Payments</a:t>
            </a:r>
            <a:endParaRPr lang="el-GR" dirty="0"/>
          </a:p>
        </p:txBody>
      </p:sp>
      <p:pic>
        <p:nvPicPr>
          <p:cNvPr id="6" name="Picture 2">
            <a:extLst>
              <a:ext uri="{FF2B5EF4-FFF2-40B4-BE49-F238E27FC236}">
                <a16:creationId xmlns:a16="http://schemas.microsoft.com/office/drawing/2014/main" xmlns="" id="{BC2BFE9A-D5E5-4F56-8218-C3785C6215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0168" t="27837" r="9464" b="14359"/>
          <a:stretch>
            <a:fillRect/>
          </a:stretch>
        </p:blipFill>
        <p:spPr bwMode="auto">
          <a:xfrm>
            <a:off x="1657851" y="1846261"/>
            <a:ext cx="8359317" cy="436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89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13</a:t>
            </a:fld>
            <a:endParaRPr lang="en-US"/>
          </a:p>
        </p:txBody>
      </p:sp>
      <p:sp>
        <p:nvSpPr>
          <p:cNvPr id="5" name="Title 4"/>
          <p:cNvSpPr>
            <a:spLocks noGrp="1"/>
          </p:cNvSpPr>
          <p:nvPr>
            <p:ph type="title"/>
          </p:nvPr>
        </p:nvSpPr>
        <p:spPr/>
        <p:txBody>
          <a:bodyPr/>
          <a:lstStyle/>
          <a:p>
            <a:r>
              <a:rPr lang="en-US" dirty="0" smtClean="0"/>
              <a:t>Keeping Records (Actual Costs)</a:t>
            </a:r>
            <a:endParaRPr lang="el-GR" dirty="0"/>
          </a:p>
        </p:txBody>
      </p:sp>
      <p:sp>
        <p:nvSpPr>
          <p:cNvPr id="6" name="Content Placeholder 2">
            <a:extLst>
              <a:ext uri="{FF2B5EF4-FFF2-40B4-BE49-F238E27FC236}">
                <a16:creationId xmlns:a16="http://schemas.microsoft.com/office/drawing/2014/main" xmlns="" id="{F75AA2F5-7D4F-49A5-9487-B64B9E7BF96F}"/>
              </a:ext>
            </a:extLst>
          </p:cNvPr>
          <p:cNvSpPr>
            <a:spLocks noGrp="1"/>
          </p:cNvSpPr>
          <p:nvPr>
            <p:ph idx="1"/>
          </p:nvPr>
        </p:nvSpPr>
        <p:spPr>
          <a:xfrm>
            <a:off x="1097280" y="2066454"/>
            <a:ext cx="10058400" cy="4023360"/>
          </a:xfrm>
        </p:spPr>
        <p:txBody>
          <a:bodyPr rtlCol="0">
            <a:noAutofit/>
          </a:bodyPr>
          <a:lstStyle/>
          <a:p>
            <a:pPr lvl="1" eaLnBrk="1" fontAlgn="auto" hangingPunct="1">
              <a:spcAft>
                <a:spcPts val="0"/>
              </a:spcAft>
              <a:defRPr/>
            </a:pPr>
            <a:r>
              <a:rPr lang="en-US" altLang="el-GR" sz="2400" dirty="0" smtClean="0">
                <a:latin typeface="+mj-lt"/>
              </a:rPr>
              <a:t>Adequate </a:t>
            </a:r>
            <a:r>
              <a:rPr lang="en-US" altLang="el-GR" sz="2400" dirty="0">
                <a:latin typeface="+mj-lt"/>
              </a:rPr>
              <a:t>records and other supporting documentation to prove the costs declared, such as: </a:t>
            </a:r>
          </a:p>
          <a:p>
            <a:pPr lvl="2" eaLnBrk="1" fontAlgn="auto" hangingPunct="1">
              <a:spcAft>
                <a:spcPts val="0"/>
              </a:spcAft>
              <a:defRPr/>
            </a:pPr>
            <a:r>
              <a:rPr lang="en-US" altLang="el-GR" sz="1800" b="1" dirty="0">
                <a:latin typeface="+mj-lt"/>
              </a:rPr>
              <a:t>contracts</a:t>
            </a:r>
            <a:r>
              <a:rPr lang="en-US" altLang="el-GR" sz="1800" dirty="0">
                <a:latin typeface="+mj-lt"/>
              </a:rPr>
              <a:t> </a:t>
            </a:r>
          </a:p>
          <a:p>
            <a:pPr lvl="2" eaLnBrk="1" fontAlgn="auto" hangingPunct="1">
              <a:spcAft>
                <a:spcPts val="0"/>
              </a:spcAft>
              <a:defRPr/>
            </a:pPr>
            <a:r>
              <a:rPr lang="en-US" altLang="el-GR" sz="1800" b="1" dirty="0">
                <a:latin typeface="+mj-lt"/>
              </a:rPr>
              <a:t>subcontracts</a:t>
            </a:r>
            <a:r>
              <a:rPr lang="en-US" altLang="el-GR" sz="1800" dirty="0">
                <a:latin typeface="+mj-lt"/>
              </a:rPr>
              <a:t> </a:t>
            </a:r>
          </a:p>
          <a:p>
            <a:pPr lvl="2" eaLnBrk="1" fontAlgn="auto" hangingPunct="1">
              <a:spcAft>
                <a:spcPts val="0"/>
              </a:spcAft>
              <a:defRPr/>
            </a:pPr>
            <a:r>
              <a:rPr lang="en-US" altLang="el-GR" sz="1800" b="1" dirty="0">
                <a:latin typeface="+mj-lt"/>
              </a:rPr>
              <a:t>invoices</a:t>
            </a:r>
            <a:r>
              <a:rPr lang="en-US" altLang="el-GR" sz="1800" dirty="0">
                <a:latin typeface="+mj-lt"/>
              </a:rPr>
              <a:t> </a:t>
            </a:r>
          </a:p>
          <a:p>
            <a:pPr lvl="2" eaLnBrk="1" fontAlgn="auto" hangingPunct="1">
              <a:spcAft>
                <a:spcPts val="0"/>
              </a:spcAft>
              <a:defRPr/>
            </a:pPr>
            <a:r>
              <a:rPr lang="en-US" altLang="el-GR" sz="1800" b="1" dirty="0">
                <a:latin typeface="+mj-lt"/>
              </a:rPr>
              <a:t>accounting records</a:t>
            </a:r>
            <a:r>
              <a:rPr lang="en-US" altLang="el-GR" sz="1800" dirty="0">
                <a:latin typeface="+mj-lt"/>
              </a:rPr>
              <a:t> </a:t>
            </a:r>
            <a:r>
              <a:rPr lang="en-US" altLang="el-GR" sz="1800" dirty="0" smtClean="0">
                <a:latin typeface="+mj-lt"/>
              </a:rPr>
              <a:t/>
            </a:r>
            <a:br>
              <a:rPr lang="en-US" altLang="el-GR" sz="1800" dirty="0" smtClean="0">
                <a:latin typeface="+mj-lt"/>
              </a:rPr>
            </a:br>
            <a:endParaRPr lang="en-US" altLang="el-GR" sz="1800" dirty="0">
              <a:latin typeface="+mj-lt"/>
            </a:endParaRPr>
          </a:p>
          <a:p>
            <a:pPr lvl="1" eaLnBrk="1" fontAlgn="auto" hangingPunct="1">
              <a:spcAft>
                <a:spcPts val="0"/>
              </a:spcAft>
              <a:defRPr/>
            </a:pPr>
            <a:r>
              <a:rPr lang="en-US" altLang="el-GR" sz="2400" dirty="0">
                <a:latin typeface="+mj-lt"/>
              </a:rPr>
              <a:t>In addition, the beneficiaries’ usual cost accounting practices and internal control procedures must enable direct reconciliation between the amounts declared, the amounts recorded in their accounts and the amounts stated in the supporting documentation</a:t>
            </a:r>
          </a:p>
        </p:txBody>
      </p:sp>
    </p:spTree>
    <p:extLst>
      <p:ext uri="{BB962C8B-B14F-4D97-AF65-F5344CB8AC3E}">
        <p14:creationId xmlns:p14="http://schemas.microsoft.com/office/powerpoint/2010/main" val="4173635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14</a:t>
            </a:fld>
            <a:endParaRPr lang="en-US"/>
          </a:p>
        </p:txBody>
      </p:sp>
      <p:sp>
        <p:nvSpPr>
          <p:cNvPr id="5" name="Title 4"/>
          <p:cNvSpPr>
            <a:spLocks noGrp="1"/>
          </p:cNvSpPr>
          <p:nvPr>
            <p:ph type="title"/>
          </p:nvPr>
        </p:nvSpPr>
        <p:spPr/>
        <p:txBody>
          <a:bodyPr/>
          <a:lstStyle/>
          <a:p>
            <a:r>
              <a:rPr lang="en-US" dirty="0"/>
              <a:t>Keeping Records </a:t>
            </a:r>
            <a:r>
              <a:rPr lang="en-US" dirty="0" smtClean="0"/>
              <a:t>(Timesheets)</a:t>
            </a:r>
            <a:endParaRPr lang="el-GR" dirty="0"/>
          </a:p>
        </p:txBody>
      </p:sp>
      <p:sp>
        <p:nvSpPr>
          <p:cNvPr id="6" name="Content Placeholder 2">
            <a:extLst>
              <a:ext uri="{FF2B5EF4-FFF2-40B4-BE49-F238E27FC236}">
                <a16:creationId xmlns:a16="http://schemas.microsoft.com/office/drawing/2014/main" xmlns="" id="{BE6C000F-1722-4095-931A-A7AE85A4550B}"/>
              </a:ext>
            </a:extLst>
          </p:cNvPr>
          <p:cNvSpPr>
            <a:spLocks noGrp="1"/>
          </p:cNvSpPr>
          <p:nvPr>
            <p:ph idx="1"/>
          </p:nvPr>
        </p:nvSpPr>
        <p:spPr/>
        <p:txBody>
          <a:bodyPr>
            <a:normAutofit lnSpcReduction="10000"/>
          </a:bodyPr>
          <a:lstStyle/>
          <a:p>
            <a:pPr eaLnBrk="1" hangingPunct="1"/>
            <a:r>
              <a:rPr lang="en-US" altLang="el-GR" sz="2400" dirty="0">
                <a:latin typeface="+mj-lt"/>
              </a:rPr>
              <a:t>For </a:t>
            </a:r>
            <a:r>
              <a:rPr lang="en-US" altLang="el-GR" sz="2400" b="1" dirty="0">
                <a:latin typeface="+mj-lt"/>
              </a:rPr>
              <a:t>personnel costs </a:t>
            </a:r>
            <a:r>
              <a:rPr lang="en-US" altLang="el-GR" sz="2400" dirty="0">
                <a:latin typeface="+mj-lt"/>
              </a:rPr>
              <a:t>(declared as actual costs or on the basis of unit costs) </a:t>
            </a:r>
          </a:p>
          <a:p>
            <a:pPr lvl="1" eaLnBrk="1" hangingPunct="1"/>
            <a:r>
              <a:rPr lang="en-US" altLang="el-GR" sz="2000" u="sng" dirty="0">
                <a:latin typeface="+mj-lt"/>
              </a:rPr>
              <a:t>The beneficiaries must keep </a:t>
            </a:r>
            <a:r>
              <a:rPr lang="en-US" altLang="el-GR" sz="2000" b="1" u="sng" dirty="0">
                <a:latin typeface="+mj-lt"/>
              </a:rPr>
              <a:t>time records for the number of hours declared</a:t>
            </a:r>
            <a:r>
              <a:rPr lang="en-US" altLang="el-GR" sz="2000" u="sng" dirty="0">
                <a:latin typeface="+mj-lt"/>
              </a:rPr>
              <a:t> </a:t>
            </a:r>
          </a:p>
          <a:p>
            <a:pPr lvl="1" eaLnBrk="1" hangingPunct="1"/>
            <a:r>
              <a:rPr lang="en-US" altLang="el-GR" sz="2000" dirty="0">
                <a:latin typeface="+mj-lt"/>
              </a:rPr>
              <a:t>The time records must be </a:t>
            </a:r>
            <a:r>
              <a:rPr lang="en-US" altLang="el-GR" sz="2000" b="1" dirty="0">
                <a:latin typeface="+mj-lt"/>
              </a:rPr>
              <a:t>in writing </a:t>
            </a:r>
            <a:r>
              <a:rPr lang="en-US" altLang="el-GR" sz="2000" dirty="0">
                <a:latin typeface="+mj-lt"/>
              </a:rPr>
              <a:t>and </a:t>
            </a:r>
            <a:r>
              <a:rPr lang="en-US" altLang="el-GR" sz="2000" b="1" dirty="0">
                <a:latin typeface="+mj-lt"/>
              </a:rPr>
              <a:t>approved </a:t>
            </a:r>
            <a:r>
              <a:rPr lang="en-US" altLang="el-GR" sz="2000" dirty="0">
                <a:latin typeface="+mj-lt"/>
              </a:rPr>
              <a:t>by the persons working on the action and their supervisors, </a:t>
            </a:r>
            <a:r>
              <a:rPr lang="en-US" altLang="el-GR" sz="2000" b="1" dirty="0">
                <a:latin typeface="+mj-lt"/>
              </a:rPr>
              <a:t>at least monthly</a:t>
            </a:r>
            <a:r>
              <a:rPr lang="en-US" altLang="el-GR" sz="2000" dirty="0">
                <a:latin typeface="+mj-lt"/>
              </a:rPr>
              <a:t>. </a:t>
            </a:r>
          </a:p>
          <a:p>
            <a:pPr lvl="2" eaLnBrk="1" hangingPunct="1"/>
            <a:r>
              <a:rPr lang="en-US" altLang="el-GR" sz="1800" dirty="0">
                <a:latin typeface="+mj-lt"/>
              </a:rPr>
              <a:t>In the absence of reliable time records of the hours worked on the action, the [Commission][Agency] may accept alternative evidence supporting the number of hours declared, if it considers that it offers an adequate level of assurance.</a:t>
            </a:r>
          </a:p>
          <a:p>
            <a:pPr eaLnBrk="1" hangingPunct="1"/>
            <a:endParaRPr lang="en-US" altLang="el-GR" sz="1000" dirty="0">
              <a:latin typeface="+mj-lt"/>
            </a:endParaRPr>
          </a:p>
          <a:p>
            <a:pPr eaLnBrk="1" hangingPunct="1"/>
            <a:r>
              <a:rPr lang="en-US" altLang="el-GR" sz="2400" dirty="0">
                <a:latin typeface="+mj-lt"/>
              </a:rPr>
              <a:t>Exception</a:t>
            </a:r>
          </a:p>
          <a:p>
            <a:pPr lvl="1" eaLnBrk="1" hangingPunct="1"/>
            <a:r>
              <a:rPr lang="en-US" altLang="el-GR" sz="2000" dirty="0">
                <a:latin typeface="+mj-lt"/>
              </a:rPr>
              <a:t>For </a:t>
            </a:r>
            <a:r>
              <a:rPr lang="en-US" altLang="el-GR" sz="2000" b="1" dirty="0">
                <a:latin typeface="+mj-lt"/>
              </a:rPr>
              <a:t>persons working exclusively on the action</a:t>
            </a:r>
            <a:r>
              <a:rPr lang="en-US" altLang="el-GR" sz="2000" dirty="0">
                <a:latin typeface="+mj-lt"/>
              </a:rPr>
              <a:t>, there is no need to keep time records, if the beneficiary signs a declaration confirming that the persons concerned have worked exclusively on the action</a:t>
            </a:r>
            <a:endParaRPr lang="el-GR" altLang="el-GR" sz="2000" dirty="0">
              <a:latin typeface="+mj-lt"/>
            </a:endParaRPr>
          </a:p>
        </p:txBody>
      </p:sp>
    </p:spTree>
    <p:extLst>
      <p:ext uri="{BB962C8B-B14F-4D97-AF65-F5344CB8AC3E}">
        <p14:creationId xmlns:p14="http://schemas.microsoft.com/office/powerpoint/2010/main" val="3966157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15</a:t>
            </a:fld>
            <a:endParaRPr lang="en-US"/>
          </a:p>
        </p:txBody>
      </p:sp>
      <p:sp>
        <p:nvSpPr>
          <p:cNvPr id="5" name="Title 4"/>
          <p:cNvSpPr>
            <a:spLocks noGrp="1"/>
          </p:cNvSpPr>
          <p:nvPr>
            <p:ph type="title"/>
          </p:nvPr>
        </p:nvSpPr>
        <p:spPr/>
        <p:txBody>
          <a:bodyPr/>
          <a:lstStyle/>
          <a:p>
            <a:r>
              <a:rPr lang="en-US" altLang="el-GR" dirty="0" smtClean="0"/>
              <a:t>Monitoring: </a:t>
            </a:r>
            <a:r>
              <a:rPr lang="en-US" altLang="el-GR" dirty="0"/>
              <a:t>checks, reviews &amp; audits</a:t>
            </a:r>
            <a:endParaRPr lang="el-GR" dirty="0"/>
          </a:p>
        </p:txBody>
      </p:sp>
      <p:sp>
        <p:nvSpPr>
          <p:cNvPr id="6" name="Content Placeholder 2">
            <a:extLst>
              <a:ext uri="{FF2B5EF4-FFF2-40B4-BE49-F238E27FC236}">
                <a16:creationId xmlns:a16="http://schemas.microsoft.com/office/drawing/2014/main" xmlns="" id="{E33480B3-8837-4E75-80CA-EA087BFD7B58}"/>
              </a:ext>
            </a:extLst>
          </p:cNvPr>
          <p:cNvSpPr>
            <a:spLocks noGrp="1"/>
          </p:cNvSpPr>
          <p:nvPr>
            <p:ph idx="1"/>
          </p:nvPr>
        </p:nvSpPr>
        <p:spPr>
          <a:xfrm>
            <a:off x="1097280" y="1845734"/>
            <a:ext cx="10774154" cy="4413176"/>
          </a:xfrm>
        </p:spPr>
        <p:txBody>
          <a:bodyPr rtlCol="0">
            <a:noAutofit/>
          </a:bodyPr>
          <a:lstStyle/>
          <a:p>
            <a:pPr marL="0" indent="0" eaLnBrk="1" fontAlgn="auto" hangingPunct="1">
              <a:spcAft>
                <a:spcPts val="0"/>
              </a:spcAft>
              <a:buFont typeface="Arial" charset="0"/>
              <a:buNone/>
              <a:defRPr/>
            </a:pPr>
            <a:r>
              <a:rPr lang="en-US" sz="1400" b="1" dirty="0">
                <a:latin typeface="+mj-lt"/>
              </a:rPr>
              <a:t>CHECKS</a:t>
            </a:r>
          </a:p>
          <a:p>
            <a:pPr eaLnBrk="1" fontAlgn="auto" hangingPunct="1">
              <a:spcAft>
                <a:spcPts val="0"/>
              </a:spcAft>
              <a:defRPr/>
            </a:pPr>
            <a:r>
              <a:rPr lang="en-US" sz="1400" dirty="0">
                <a:latin typeface="+mj-lt"/>
              </a:rPr>
              <a:t>The Commission will — during the implementation of the action or afterwards — check the proper implementation of the action and compliance with the obligations under the Agreement, including </a:t>
            </a:r>
            <a:r>
              <a:rPr lang="en-GB" sz="1400" dirty="0">
                <a:latin typeface="+mj-lt"/>
              </a:rPr>
              <a:t>assessing deliverables and reports</a:t>
            </a:r>
            <a:r>
              <a:rPr lang="en-GB" sz="1400" dirty="0" smtClean="0">
                <a:latin typeface="+mj-lt"/>
              </a:rPr>
              <a:t>.</a:t>
            </a:r>
            <a:endParaRPr lang="en-US" sz="200" b="1" dirty="0">
              <a:latin typeface="+mj-lt"/>
            </a:endParaRPr>
          </a:p>
          <a:p>
            <a:pPr marL="0" indent="0" eaLnBrk="1" fontAlgn="auto" hangingPunct="1">
              <a:spcAft>
                <a:spcPts val="0"/>
              </a:spcAft>
              <a:buFont typeface="Arial" charset="0"/>
              <a:buNone/>
              <a:defRPr/>
            </a:pPr>
            <a:r>
              <a:rPr lang="en-US" sz="1400" b="1" dirty="0">
                <a:latin typeface="+mj-lt"/>
              </a:rPr>
              <a:t>REVIEWS</a:t>
            </a:r>
          </a:p>
          <a:p>
            <a:pPr eaLnBrk="1" fontAlgn="auto" hangingPunct="1">
              <a:spcAft>
                <a:spcPts val="0"/>
              </a:spcAft>
              <a:defRPr/>
            </a:pPr>
            <a:r>
              <a:rPr lang="en-US" sz="1400" dirty="0">
                <a:latin typeface="+mj-lt"/>
              </a:rPr>
              <a:t>The Commission may — during the implementation of the action or afterwards — carry out reviews on the proper implementation of the action (including assessment of deliverables and reports), compliance with the obligations under the Agreement and continued scientific or technological </a:t>
            </a:r>
            <a:r>
              <a:rPr lang="en-GB" sz="1400" dirty="0">
                <a:latin typeface="+mj-lt"/>
              </a:rPr>
              <a:t>relevance of the action.</a:t>
            </a:r>
          </a:p>
          <a:p>
            <a:pPr eaLnBrk="1" fontAlgn="auto" hangingPunct="1">
              <a:spcAft>
                <a:spcPts val="0"/>
              </a:spcAft>
              <a:defRPr/>
            </a:pPr>
            <a:r>
              <a:rPr lang="en-US" sz="1400" dirty="0">
                <a:latin typeface="+mj-lt"/>
              </a:rPr>
              <a:t>Reviews may be started </a:t>
            </a:r>
            <a:r>
              <a:rPr lang="en-US" sz="1400" b="1" dirty="0">
                <a:latin typeface="+mj-lt"/>
              </a:rPr>
              <a:t>up to two years after the payment of the balance</a:t>
            </a:r>
            <a:r>
              <a:rPr lang="en-US" sz="1400" dirty="0">
                <a:latin typeface="+mj-lt"/>
              </a:rPr>
              <a:t>.</a:t>
            </a:r>
          </a:p>
          <a:p>
            <a:pPr eaLnBrk="1" fontAlgn="auto" hangingPunct="1">
              <a:spcAft>
                <a:spcPts val="0"/>
              </a:spcAft>
              <a:defRPr/>
            </a:pPr>
            <a:r>
              <a:rPr lang="en-US" sz="1400" dirty="0">
                <a:latin typeface="+mj-lt"/>
              </a:rPr>
              <a:t>On the basis of the review findings, a ‘</a:t>
            </a:r>
            <a:r>
              <a:rPr lang="en-US" sz="1400" b="1" dirty="0">
                <a:latin typeface="+mj-lt"/>
              </a:rPr>
              <a:t>review report</a:t>
            </a:r>
            <a:r>
              <a:rPr lang="en-US" sz="1400" dirty="0">
                <a:latin typeface="+mj-lt"/>
              </a:rPr>
              <a:t>’ will be drawn up. The Commission will formally notify the review report to the coordinator or beneficiary concerned, which has 30 days to formally notify observations (‘</a:t>
            </a:r>
            <a:r>
              <a:rPr lang="en-US" sz="1400" b="1" dirty="0">
                <a:latin typeface="+mj-lt"/>
              </a:rPr>
              <a:t>contradictory review procedure</a:t>
            </a:r>
            <a:r>
              <a:rPr lang="en-US" sz="1400" dirty="0">
                <a:latin typeface="+mj-lt"/>
              </a:rPr>
              <a:t>’).</a:t>
            </a:r>
          </a:p>
          <a:p>
            <a:pPr marL="0" indent="0" eaLnBrk="1" fontAlgn="auto" hangingPunct="1">
              <a:spcAft>
                <a:spcPts val="0"/>
              </a:spcAft>
              <a:buFont typeface="Arial" charset="0"/>
              <a:buNone/>
              <a:defRPr/>
            </a:pPr>
            <a:r>
              <a:rPr lang="en-US" sz="1400" b="1" dirty="0" smtClean="0">
                <a:latin typeface="+mj-lt"/>
              </a:rPr>
              <a:t>AUDITS</a:t>
            </a:r>
            <a:endParaRPr lang="en-US" sz="1400" b="1" dirty="0">
              <a:latin typeface="+mj-lt"/>
            </a:endParaRPr>
          </a:p>
          <a:p>
            <a:pPr eaLnBrk="1" fontAlgn="auto" hangingPunct="1">
              <a:spcAft>
                <a:spcPts val="0"/>
              </a:spcAft>
              <a:defRPr/>
            </a:pPr>
            <a:r>
              <a:rPr lang="en-US" sz="1400" dirty="0">
                <a:latin typeface="+mj-lt"/>
              </a:rPr>
              <a:t>Audits normally concern mainly the financial  implementation of the action by a beneficiary (i.e. financial and budgetary implementation), but may also cover technical aspects or compliance with other obligations under the GA.</a:t>
            </a:r>
          </a:p>
          <a:p>
            <a:pPr eaLnBrk="1" fontAlgn="auto" hangingPunct="1">
              <a:spcAft>
                <a:spcPts val="0"/>
              </a:spcAft>
              <a:defRPr/>
            </a:pPr>
            <a:r>
              <a:rPr lang="en-US" sz="1400" dirty="0">
                <a:latin typeface="+mj-lt"/>
              </a:rPr>
              <a:t>The Commission may — during the implementation of the action or afterwards — carry out audits on the proper implementation of the action and compliance with the obligations under the Agreement. Audits may be started </a:t>
            </a:r>
            <a:r>
              <a:rPr lang="en-US" sz="1400" b="1" dirty="0">
                <a:latin typeface="+mj-lt"/>
              </a:rPr>
              <a:t>up to two years after the payment of the balance</a:t>
            </a:r>
            <a:r>
              <a:rPr lang="en-US" sz="1400" dirty="0">
                <a:latin typeface="+mj-lt"/>
              </a:rPr>
              <a:t>.</a:t>
            </a:r>
            <a:endParaRPr lang="el-GR" sz="1400" dirty="0">
              <a:latin typeface="+mj-lt"/>
            </a:endParaRPr>
          </a:p>
        </p:txBody>
      </p:sp>
    </p:spTree>
    <p:extLst>
      <p:ext uri="{BB962C8B-B14F-4D97-AF65-F5344CB8AC3E}">
        <p14:creationId xmlns:p14="http://schemas.microsoft.com/office/powerpoint/2010/main" val="2980252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16</a:t>
            </a:fld>
            <a:endParaRPr lang="en-US"/>
          </a:p>
        </p:txBody>
      </p:sp>
      <p:sp>
        <p:nvSpPr>
          <p:cNvPr id="5" name="Title 4"/>
          <p:cNvSpPr>
            <a:spLocks noGrp="1"/>
          </p:cNvSpPr>
          <p:nvPr>
            <p:ph type="title"/>
          </p:nvPr>
        </p:nvSpPr>
        <p:spPr/>
        <p:txBody>
          <a:bodyPr/>
          <a:lstStyle/>
          <a:p>
            <a:r>
              <a:rPr lang="en-US" dirty="0" smtClean="0"/>
              <a:t>Monitoring: Project reviews</a:t>
            </a:r>
            <a:endParaRPr lang="el-GR" dirty="0"/>
          </a:p>
        </p:txBody>
      </p:sp>
      <p:sp>
        <p:nvSpPr>
          <p:cNvPr id="6" name="Content Placeholder 2">
            <a:extLst>
              <a:ext uri="{FF2B5EF4-FFF2-40B4-BE49-F238E27FC236}">
                <a16:creationId xmlns:a16="http://schemas.microsoft.com/office/drawing/2014/main" xmlns="" id="{7CDC99B7-D823-4595-B718-07986DD4E461}"/>
              </a:ext>
            </a:extLst>
          </p:cNvPr>
          <p:cNvSpPr>
            <a:spLocks noGrp="1"/>
          </p:cNvSpPr>
          <p:nvPr>
            <p:ph idx="1"/>
          </p:nvPr>
        </p:nvSpPr>
        <p:spPr/>
        <p:txBody>
          <a:bodyPr rtlCol="0">
            <a:normAutofit fontScale="92500"/>
          </a:bodyPr>
          <a:lstStyle/>
          <a:p>
            <a:pPr eaLnBrk="1" fontAlgn="auto" hangingPunct="1">
              <a:spcAft>
                <a:spcPts val="0"/>
              </a:spcAft>
              <a:defRPr/>
            </a:pPr>
            <a:r>
              <a:rPr lang="en-US" altLang="el-GR" sz="2400" b="1" dirty="0">
                <a:latin typeface="+mj-lt"/>
              </a:rPr>
              <a:t>Reviews</a:t>
            </a:r>
            <a:r>
              <a:rPr lang="en-US" altLang="el-GR" sz="2400" dirty="0">
                <a:latin typeface="+mj-lt"/>
              </a:rPr>
              <a:t> normally concern mainly the technical implementation of the action (i.e. its scientific and technological implementation), but may also cover financial and budgetary aspects or compliance with other obligations under the GA. </a:t>
            </a:r>
          </a:p>
          <a:p>
            <a:pPr lvl="1" eaLnBrk="1" fontAlgn="auto" hangingPunct="1">
              <a:spcAft>
                <a:spcPts val="0"/>
              </a:spcAft>
              <a:defRPr/>
            </a:pPr>
            <a:r>
              <a:rPr lang="en-US" altLang="el-GR" sz="2000" dirty="0">
                <a:latin typeface="+mj-lt"/>
              </a:rPr>
              <a:t>They consist in an in-depth examination (often done with the help of independent experts) of the progress of the action, and in particular:</a:t>
            </a:r>
          </a:p>
          <a:p>
            <a:pPr lvl="2" eaLnBrk="1" fontAlgn="auto" hangingPunct="1">
              <a:spcAft>
                <a:spcPts val="0"/>
              </a:spcAft>
              <a:defRPr/>
            </a:pPr>
            <a:r>
              <a:rPr lang="en-US" altLang="el-GR" sz="1800" dirty="0">
                <a:latin typeface="+mj-lt"/>
              </a:rPr>
              <a:t>the degree to which the work plan has been carried out and whether all deliverables were completed</a:t>
            </a:r>
          </a:p>
          <a:p>
            <a:pPr lvl="2" eaLnBrk="1" fontAlgn="auto" hangingPunct="1">
              <a:spcAft>
                <a:spcPts val="0"/>
              </a:spcAft>
              <a:defRPr/>
            </a:pPr>
            <a:r>
              <a:rPr lang="en-US" altLang="el-GR" sz="1800" dirty="0">
                <a:latin typeface="+mj-lt"/>
              </a:rPr>
              <a:t>whether the objectives are still relevant and provide scientific or industrial breakthrough potential</a:t>
            </a:r>
          </a:p>
          <a:p>
            <a:pPr lvl="2" eaLnBrk="1" fontAlgn="auto" hangingPunct="1">
              <a:spcAft>
                <a:spcPts val="0"/>
              </a:spcAft>
              <a:defRPr/>
            </a:pPr>
            <a:r>
              <a:rPr lang="en-US" altLang="el-GR" sz="1800" dirty="0">
                <a:latin typeface="+mj-lt"/>
              </a:rPr>
              <a:t>how resources were planned and used in relation to the achieved progress, and if their use respected the principles of economy, efficiency and effectiveness</a:t>
            </a:r>
          </a:p>
          <a:p>
            <a:pPr lvl="2" eaLnBrk="1" fontAlgn="auto" hangingPunct="1">
              <a:spcAft>
                <a:spcPts val="0"/>
              </a:spcAft>
              <a:defRPr/>
            </a:pPr>
            <a:r>
              <a:rPr lang="en-US" altLang="el-GR" sz="1800" dirty="0">
                <a:latin typeface="+mj-lt"/>
              </a:rPr>
              <a:t>the management procedures and methods of the action</a:t>
            </a:r>
          </a:p>
          <a:p>
            <a:pPr lvl="2" eaLnBrk="1" fontAlgn="auto" hangingPunct="1">
              <a:spcAft>
                <a:spcPts val="0"/>
              </a:spcAft>
              <a:defRPr/>
            </a:pPr>
            <a:r>
              <a:rPr lang="en-US" altLang="el-GR" sz="1800" dirty="0">
                <a:latin typeface="+mj-lt"/>
              </a:rPr>
              <a:t>the beneficiaries’ contributions and integration within the action</a:t>
            </a:r>
          </a:p>
          <a:p>
            <a:pPr lvl="2" eaLnBrk="1" fontAlgn="auto" hangingPunct="1">
              <a:spcAft>
                <a:spcPts val="0"/>
              </a:spcAft>
              <a:defRPr/>
            </a:pPr>
            <a:r>
              <a:rPr lang="en-US" altLang="el-GR" sz="1800" dirty="0">
                <a:latin typeface="+mj-lt"/>
              </a:rPr>
              <a:t>the expected potential scientific, technological, economic, competitive and </a:t>
            </a:r>
            <a:r>
              <a:rPr lang="en-US" altLang="el-GR" sz="1800" dirty="0" smtClean="0">
                <a:latin typeface="+mj-lt"/>
              </a:rPr>
              <a:t>social </a:t>
            </a:r>
            <a:r>
              <a:rPr lang="en-US" altLang="el-GR" sz="1800" dirty="0">
                <a:latin typeface="+mj-lt"/>
              </a:rPr>
              <a:t>impact, and plans for using and disseminating results</a:t>
            </a:r>
          </a:p>
          <a:p>
            <a:pPr eaLnBrk="1" fontAlgn="auto" hangingPunct="1">
              <a:spcAft>
                <a:spcPts val="0"/>
              </a:spcAft>
              <a:defRPr/>
            </a:pPr>
            <a:endParaRPr lang="en-US" altLang="el-GR" sz="2400" dirty="0">
              <a:latin typeface="+mj-lt"/>
            </a:endParaRPr>
          </a:p>
          <a:p>
            <a:pPr eaLnBrk="1" fontAlgn="auto" hangingPunct="1">
              <a:spcAft>
                <a:spcPts val="0"/>
              </a:spcAft>
              <a:defRPr/>
            </a:pPr>
            <a:endParaRPr lang="el-GR" altLang="el-GR" sz="2400" dirty="0">
              <a:latin typeface="+mj-lt"/>
            </a:endParaRPr>
          </a:p>
        </p:txBody>
      </p:sp>
    </p:spTree>
    <p:extLst>
      <p:ext uri="{BB962C8B-B14F-4D97-AF65-F5344CB8AC3E}">
        <p14:creationId xmlns:p14="http://schemas.microsoft.com/office/powerpoint/2010/main" val="1318760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17</a:t>
            </a:fld>
            <a:endParaRPr lang="en-US"/>
          </a:p>
        </p:txBody>
      </p:sp>
      <p:sp>
        <p:nvSpPr>
          <p:cNvPr id="5" name="Title 4"/>
          <p:cNvSpPr>
            <a:spLocks noGrp="1"/>
          </p:cNvSpPr>
          <p:nvPr>
            <p:ph type="title"/>
          </p:nvPr>
        </p:nvSpPr>
        <p:spPr/>
        <p:txBody>
          <a:bodyPr/>
          <a:lstStyle/>
          <a:p>
            <a:r>
              <a:rPr lang="en-US" dirty="0" smtClean="0"/>
              <a:t>Periodic Reporting (1)</a:t>
            </a:r>
            <a:endParaRPr lang="el-GR" dirty="0"/>
          </a:p>
        </p:txBody>
      </p:sp>
      <p:cxnSp>
        <p:nvCxnSpPr>
          <p:cNvPr id="6" name="Straight Connector 2">
            <a:extLst>
              <a:ext uri="{FF2B5EF4-FFF2-40B4-BE49-F238E27FC236}">
                <a16:creationId xmlns:a16="http://schemas.microsoft.com/office/drawing/2014/main" xmlns="" id="{CD78A8D4-72C9-43DF-841C-31087A06A01E}"/>
              </a:ext>
            </a:extLst>
          </p:cNvPr>
          <p:cNvCxnSpPr>
            <a:cxnSpLocks noChangeShapeType="1"/>
          </p:cNvCxnSpPr>
          <p:nvPr/>
        </p:nvCxnSpPr>
        <p:spPr bwMode="auto">
          <a:xfrm>
            <a:off x="1856031" y="4067175"/>
            <a:ext cx="7219730" cy="15922"/>
          </a:xfrm>
          <a:prstGeom prst="line">
            <a:avLst/>
          </a:prstGeom>
          <a:ln w="38100">
            <a:headEnd/>
            <a:tailEnd type="arrow" w="med" len="med"/>
          </a:ln>
          <a:extLst/>
        </p:spPr>
        <p:style>
          <a:lnRef idx="1">
            <a:schemeClr val="accent2"/>
          </a:lnRef>
          <a:fillRef idx="0">
            <a:schemeClr val="accent2"/>
          </a:fillRef>
          <a:effectRef idx="0">
            <a:schemeClr val="accent2"/>
          </a:effectRef>
          <a:fontRef idx="minor">
            <a:schemeClr val="tx1"/>
          </a:fontRef>
        </p:style>
      </p:cxnSp>
      <p:cxnSp>
        <p:nvCxnSpPr>
          <p:cNvPr id="7" name="Straight Connector 4">
            <a:extLst>
              <a:ext uri="{FF2B5EF4-FFF2-40B4-BE49-F238E27FC236}">
                <a16:creationId xmlns:a16="http://schemas.microsoft.com/office/drawing/2014/main" xmlns="" id="{93D9FC58-F18B-46B6-9633-1050FF7960D9}"/>
              </a:ext>
            </a:extLst>
          </p:cNvPr>
          <p:cNvCxnSpPr>
            <a:cxnSpLocks noChangeShapeType="1"/>
          </p:cNvCxnSpPr>
          <p:nvPr/>
        </p:nvCxnSpPr>
        <p:spPr bwMode="auto">
          <a:xfrm>
            <a:off x="1883319" y="4067175"/>
            <a:ext cx="0" cy="649288"/>
          </a:xfrm>
          <a:prstGeom prst="line">
            <a:avLst/>
          </a:prstGeom>
          <a:ln>
            <a:headEnd/>
            <a:tailEnd/>
          </a:ln>
          <a:extLst/>
        </p:spPr>
        <p:style>
          <a:lnRef idx="1">
            <a:schemeClr val="accent2"/>
          </a:lnRef>
          <a:fillRef idx="0">
            <a:schemeClr val="accent2"/>
          </a:fillRef>
          <a:effectRef idx="0">
            <a:schemeClr val="accent2"/>
          </a:effectRef>
          <a:fontRef idx="minor">
            <a:schemeClr val="tx1"/>
          </a:fontRef>
        </p:style>
      </p:cxnSp>
      <p:cxnSp>
        <p:nvCxnSpPr>
          <p:cNvPr id="9" name="Straight Connector 4">
            <a:extLst>
              <a:ext uri="{FF2B5EF4-FFF2-40B4-BE49-F238E27FC236}">
                <a16:creationId xmlns:a16="http://schemas.microsoft.com/office/drawing/2014/main" xmlns="" id="{93D9FC58-F18B-46B6-9633-1050FF7960D9}"/>
              </a:ext>
            </a:extLst>
          </p:cNvPr>
          <p:cNvCxnSpPr>
            <a:cxnSpLocks noChangeShapeType="1"/>
          </p:cNvCxnSpPr>
          <p:nvPr/>
        </p:nvCxnSpPr>
        <p:spPr bwMode="auto">
          <a:xfrm>
            <a:off x="4219366" y="4083097"/>
            <a:ext cx="0" cy="649288"/>
          </a:xfrm>
          <a:prstGeom prst="line">
            <a:avLst/>
          </a:prstGeom>
          <a:ln>
            <a:headEnd/>
            <a:tailEnd/>
          </a:ln>
          <a:extLst/>
        </p:spPr>
        <p:style>
          <a:lnRef idx="1">
            <a:schemeClr val="accent2"/>
          </a:lnRef>
          <a:fillRef idx="0">
            <a:schemeClr val="accent2"/>
          </a:fillRef>
          <a:effectRef idx="0">
            <a:schemeClr val="accent2"/>
          </a:effectRef>
          <a:fontRef idx="minor">
            <a:schemeClr val="tx1"/>
          </a:fontRef>
        </p:style>
      </p:cxnSp>
      <p:cxnSp>
        <p:nvCxnSpPr>
          <p:cNvPr id="11" name="Straight Connector 4">
            <a:extLst>
              <a:ext uri="{FF2B5EF4-FFF2-40B4-BE49-F238E27FC236}">
                <a16:creationId xmlns:a16="http://schemas.microsoft.com/office/drawing/2014/main" xmlns="" id="{93D9FC58-F18B-46B6-9633-1050FF7960D9}"/>
              </a:ext>
            </a:extLst>
          </p:cNvPr>
          <p:cNvCxnSpPr>
            <a:cxnSpLocks noChangeShapeType="1"/>
          </p:cNvCxnSpPr>
          <p:nvPr/>
        </p:nvCxnSpPr>
        <p:spPr bwMode="auto">
          <a:xfrm>
            <a:off x="6675972" y="4110391"/>
            <a:ext cx="0" cy="649288"/>
          </a:xfrm>
          <a:prstGeom prst="line">
            <a:avLst/>
          </a:prstGeom>
          <a:ln>
            <a:headEnd/>
            <a:tailEnd/>
          </a:ln>
          <a:extLst/>
        </p:spPr>
        <p:style>
          <a:lnRef idx="1">
            <a:schemeClr val="accent2"/>
          </a:lnRef>
          <a:fillRef idx="0">
            <a:schemeClr val="accent2"/>
          </a:fillRef>
          <a:effectRef idx="0">
            <a:schemeClr val="accent2"/>
          </a:effectRef>
          <a:fontRef idx="minor">
            <a:schemeClr val="tx1"/>
          </a:fontRef>
        </p:style>
      </p:cxnSp>
      <p:sp>
        <p:nvSpPr>
          <p:cNvPr id="12" name="TextBox 5">
            <a:extLst>
              <a:ext uri="{FF2B5EF4-FFF2-40B4-BE49-F238E27FC236}">
                <a16:creationId xmlns:a16="http://schemas.microsoft.com/office/drawing/2014/main" xmlns="" id="{AF66E176-813C-4969-B8E4-1F2F59FACCB6}"/>
              </a:ext>
            </a:extLst>
          </p:cNvPr>
          <p:cNvSpPr txBox="1">
            <a:spLocks noChangeArrowheads="1"/>
          </p:cNvSpPr>
          <p:nvPr/>
        </p:nvSpPr>
        <p:spPr bwMode="auto">
          <a:xfrm>
            <a:off x="1383586" y="4752620"/>
            <a:ext cx="1332317" cy="923330"/>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Char char="o"/>
              <a:defRPr sz="2400">
                <a:solidFill>
                  <a:schemeClr val="bg1"/>
                </a:solidFill>
                <a:latin typeface="Calibri" pitchFamily="34" charset="0"/>
              </a:defRPr>
            </a:lvl3pPr>
            <a:lvl4pPr marL="1600200" indent="-228600" eaLnBrk="0" hangingPunct="0">
              <a:spcBef>
                <a:spcPct val="20000"/>
              </a:spcBef>
              <a:buFont typeface="Wingdings" pitchFamily="2" charset="2"/>
              <a:buChar char="q"/>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lgn="ctr" eaLnBrk="1" fontAlgn="auto" hangingPunct="1">
              <a:spcBef>
                <a:spcPct val="0"/>
              </a:spcBef>
              <a:spcAft>
                <a:spcPts val="0"/>
              </a:spcAft>
              <a:buFontTx/>
              <a:buNone/>
              <a:defRPr/>
            </a:pPr>
            <a:r>
              <a:rPr lang="en-US" altLang="el-GR" sz="1800" dirty="0">
                <a:solidFill>
                  <a:schemeClr val="tx1">
                    <a:lumMod val="75000"/>
                    <a:lumOff val="25000"/>
                  </a:schemeClr>
                </a:solidFill>
                <a:latin typeface="Arial" charset="0"/>
                <a:cs typeface="+mn-cs"/>
              </a:rPr>
              <a:t>Project </a:t>
            </a:r>
            <a:r>
              <a:rPr lang="en-US" altLang="el-GR" sz="1800" dirty="0" smtClean="0">
                <a:solidFill>
                  <a:schemeClr val="tx1">
                    <a:lumMod val="75000"/>
                    <a:lumOff val="25000"/>
                  </a:schemeClr>
                </a:solidFill>
                <a:latin typeface="Arial" charset="0"/>
                <a:cs typeface="+mn-cs"/>
              </a:rPr>
              <a:t>START</a:t>
            </a:r>
            <a:br>
              <a:rPr lang="en-US" altLang="el-GR" sz="1800" dirty="0" smtClean="0">
                <a:solidFill>
                  <a:schemeClr val="tx1">
                    <a:lumMod val="75000"/>
                    <a:lumOff val="25000"/>
                  </a:schemeClr>
                </a:solidFill>
                <a:latin typeface="Arial" charset="0"/>
                <a:cs typeface="+mn-cs"/>
              </a:rPr>
            </a:br>
            <a:r>
              <a:rPr lang="en-US" altLang="el-GR" sz="1800" b="1" dirty="0" smtClean="0">
                <a:solidFill>
                  <a:schemeClr val="tx1">
                    <a:lumMod val="75000"/>
                    <a:lumOff val="25000"/>
                  </a:schemeClr>
                </a:solidFill>
                <a:latin typeface="Arial" charset="0"/>
                <a:cs typeface="+mn-cs"/>
              </a:rPr>
              <a:t>Sept 2017</a:t>
            </a:r>
            <a:endParaRPr lang="el-GR" altLang="el-GR" sz="1800" b="1" dirty="0">
              <a:solidFill>
                <a:schemeClr val="tx1">
                  <a:lumMod val="75000"/>
                  <a:lumOff val="25000"/>
                </a:schemeClr>
              </a:solidFill>
              <a:latin typeface="Arial" charset="0"/>
              <a:cs typeface="+mn-cs"/>
            </a:endParaRPr>
          </a:p>
        </p:txBody>
      </p:sp>
      <p:sp>
        <p:nvSpPr>
          <p:cNvPr id="15" name="TextBox 5">
            <a:extLst>
              <a:ext uri="{FF2B5EF4-FFF2-40B4-BE49-F238E27FC236}">
                <a16:creationId xmlns:a16="http://schemas.microsoft.com/office/drawing/2014/main" xmlns="" id="{AF66E176-813C-4969-B8E4-1F2F59FACCB6}"/>
              </a:ext>
            </a:extLst>
          </p:cNvPr>
          <p:cNvSpPr txBox="1">
            <a:spLocks noChangeArrowheads="1"/>
          </p:cNvSpPr>
          <p:nvPr/>
        </p:nvSpPr>
        <p:spPr bwMode="auto">
          <a:xfrm>
            <a:off x="3398290" y="4782190"/>
            <a:ext cx="1542197" cy="646331"/>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Char char="o"/>
              <a:defRPr sz="2400">
                <a:solidFill>
                  <a:schemeClr val="bg1"/>
                </a:solidFill>
                <a:latin typeface="Calibri" pitchFamily="34" charset="0"/>
              </a:defRPr>
            </a:lvl3pPr>
            <a:lvl4pPr marL="1600200" indent="-228600" eaLnBrk="0" hangingPunct="0">
              <a:spcBef>
                <a:spcPct val="20000"/>
              </a:spcBef>
              <a:buFont typeface="Wingdings" pitchFamily="2" charset="2"/>
              <a:buChar char="q"/>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lgn="ctr" eaLnBrk="1" fontAlgn="auto" hangingPunct="1">
              <a:spcBef>
                <a:spcPct val="0"/>
              </a:spcBef>
              <a:spcAft>
                <a:spcPts val="0"/>
              </a:spcAft>
              <a:buFontTx/>
              <a:buNone/>
              <a:defRPr/>
            </a:pPr>
            <a:r>
              <a:rPr lang="en-US" altLang="el-GR" sz="1800" dirty="0" smtClean="0">
                <a:solidFill>
                  <a:schemeClr val="tx1">
                    <a:lumMod val="75000"/>
                    <a:lumOff val="25000"/>
                  </a:schemeClr>
                </a:solidFill>
                <a:latin typeface="Arial" charset="0"/>
                <a:cs typeface="+mn-cs"/>
              </a:rPr>
              <a:t>M18</a:t>
            </a:r>
            <a:br>
              <a:rPr lang="en-US" altLang="el-GR" sz="1800" dirty="0" smtClean="0">
                <a:solidFill>
                  <a:schemeClr val="tx1">
                    <a:lumMod val="75000"/>
                    <a:lumOff val="25000"/>
                  </a:schemeClr>
                </a:solidFill>
                <a:latin typeface="Arial" charset="0"/>
                <a:cs typeface="+mn-cs"/>
              </a:rPr>
            </a:br>
            <a:r>
              <a:rPr lang="en-US" altLang="el-GR" sz="1800" b="1" dirty="0" smtClean="0">
                <a:solidFill>
                  <a:schemeClr val="tx1">
                    <a:lumMod val="75000"/>
                    <a:lumOff val="25000"/>
                  </a:schemeClr>
                </a:solidFill>
                <a:latin typeface="Arial" charset="0"/>
                <a:cs typeface="+mn-cs"/>
              </a:rPr>
              <a:t>Feb 2019</a:t>
            </a:r>
            <a:endParaRPr lang="el-GR" altLang="el-GR" sz="1800" b="1" dirty="0">
              <a:solidFill>
                <a:schemeClr val="tx1">
                  <a:lumMod val="75000"/>
                  <a:lumOff val="25000"/>
                </a:schemeClr>
              </a:solidFill>
              <a:latin typeface="Arial" charset="0"/>
              <a:cs typeface="+mn-cs"/>
            </a:endParaRPr>
          </a:p>
        </p:txBody>
      </p:sp>
      <p:sp>
        <p:nvSpPr>
          <p:cNvPr id="17" name="TextBox 5">
            <a:extLst>
              <a:ext uri="{FF2B5EF4-FFF2-40B4-BE49-F238E27FC236}">
                <a16:creationId xmlns:a16="http://schemas.microsoft.com/office/drawing/2014/main" xmlns="" id="{AF66E176-813C-4969-B8E4-1F2F59FACCB6}"/>
              </a:ext>
            </a:extLst>
          </p:cNvPr>
          <p:cNvSpPr txBox="1">
            <a:spLocks noChangeArrowheads="1"/>
          </p:cNvSpPr>
          <p:nvPr/>
        </p:nvSpPr>
        <p:spPr bwMode="auto">
          <a:xfrm>
            <a:off x="6059607" y="4795838"/>
            <a:ext cx="1274822" cy="646331"/>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Char char="o"/>
              <a:defRPr sz="2400">
                <a:solidFill>
                  <a:schemeClr val="bg1"/>
                </a:solidFill>
                <a:latin typeface="Calibri" pitchFamily="34" charset="0"/>
              </a:defRPr>
            </a:lvl3pPr>
            <a:lvl4pPr marL="1600200" indent="-228600" eaLnBrk="0" hangingPunct="0">
              <a:spcBef>
                <a:spcPct val="20000"/>
              </a:spcBef>
              <a:buFont typeface="Wingdings" pitchFamily="2" charset="2"/>
              <a:buChar char="q"/>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lgn="ctr" eaLnBrk="1" fontAlgn="auto" hangingPunct="1">
              <a:spcBef>
                <a:spcPct val="0"/>
              </a:spcBef>
              <a:spcAft>
                <a:spcPts val="0"/>
              </a:spcAft>
              <a:buFontTx/>
              <a:buNone/>
              <a:defRPr/>
            </a:pPr>
            <a:r>
              <a:rPr lang="en-US" altLang="el-GR" sz="1800" dirty="0" smtClean="0">
                <a:solidFill>
                  <a:schemeClr val="tx1">
                    <a:lumMod val="75000"/>
                    <a:lumOff val="25000"/>
                  </a:schemeClr>
                </a:solidFill>
                <a:latin typeface="Arial" charset="0"/>
                <a:cs typeface="+mn-cs"/>
              </a:rPr>
              <a:t>M36</a:t>
            </a:r>
            <a:br>
              <a:rPr lang="en-US" altLang="el-GR" sz="1800" dirty="0" smtClean="0">
                <a:solidFill>
                  <a:schemeClr val="tx1">
                    <a:lumMod val="75000"/>
                    <a:lumOff val="25000"/>
                  </a:schemeClr>
                </a:solidFill>
                <a:latin typeface="Arial" charset="0"/>
                <a:cs typeface="+mn-cs"/>
              </a:rPr>
            </a:br>
            <a:r>
              <a:rPr lang="en-US" altLang="el-GR" sz="1800" b="1" dirty="0" smtClean="0">
                <a:solidFill>
                  <a:schemeClr val="tx1">
                    <a:lumMod val="75000"/>
                    <a:lumOff val="25000"/>
                  </a:schemeClr>
                </a:solidFill>
                <a:latin typeface="Arial" charset="0"/>
              </a:rPr>
              <a:t>Aug</a:t>
            </a:r>
            <a:r>
              <a:rPr lang="en-US" altLang="el-GR" sz="1800" b="1" dirty="0" smtClean="0">
                <a:solidFill>
                  <a:schemeClr val="tx1">
                    <a:lumMod val="75000"/>
                    <a:lumOff val="25000"/>
                  </a:schemeClr>
                </a:solidFill>
                <a:latin typeface="Arial" charset="0"/>
                <a:cs typeface="+mn-cs"/>
              </a:rPr>
              <a:t> 2020</a:t>
            </a:r>
            <a:endParaRPr lang="el-GR" altLang="el-GR" sz="1800" b="1" dirty="0">
              <a:solidFill>
                <a:schemeClr val="tx1">
                  <a:lumMod val="75000"/>
                  <a:lumOff val="25000"/>
                </a:schemeClr>
              </a:solidFill>
              <a:latin typeface="Arial" charset="0"/>
              <a:cs typeface="+mn-cs"/>
            </a:endParaRPr>
          </a:p>
        </p:txBody>
      </p:sp>
      <p:sp>
        <p:nvSpPr>
          <p:cNvPr id="21" name="TextBox 5">
            <a:extLst>
              <a:ext uri="{FF2B5EF4-FFF2-40B4-BE49-F238E27FC236}">
                <a16:creationId xmlns:a16="http://schemas.microsoft.com/office/drawing/2014/main" xmlns="" id="{AF66E176-813C-4969-B8E4-1F2F59FACCB6}"/>
              </a:ext>
            </a:extLst>
          </p:cNvPr>
          <p:cNvSpPr txBox="1">
            <a:spLocks noChangeArrowheads="1"/>
          </p:cNvSpPr>
          <p:nvPr/>
        </p:nvSpPr>
        <p:spPr bwMode="auto">
          <a:xfrm>
            <a:off x="8385336" y="4732142"/>
            <a:ext cx="1191872" cy="646331"/>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Char char="o"/>
              <a:defRPr sz="2400">
                <a:solidFill>
                  <a:schemeClr val="bg1"/>
                </a:solidFill>
                <a:latin typeface="Calibri" pitchFamily="34" charset="0"/>
              </a:defRPr>
            </a:lvl3pPr>
            <a:lvl4pPr marL="1600200" indent="-228600" eaLnBrk="0" hangingPunct="0">
              <a:spcBef>
                <a:spcPct val="20000"/>
              </a:spcBef>
              <a:buFont typeface="Wingdings" pitchFamily="2" charset="2"/>
              <a:buChar char="q"/>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lgn="ctr" eaLnBrk="1" fontAlgn="auto" hangingPunct="1">
              <a:spcBef>
                <a:spcPct val="0"/>
              </a:spcBef>
              <a:spcAft>
                <a:spcPts val="0"/>
              </a:spcAft>
              <a:buFontTx/>
              <a:buNone/>
              <a:defRPr/>
            </a:pPr>
            <a:r>
              <a:rPr lang="en-US" altLang="el-GR" sz="1800" dirty="0" smtClean="0">
                <a:solidFill>
                  <a:schemeClr val="tx1">
                    <a:lumMod val="75000"/>
                    <a:lumOff val="25000"/>
                  </a:schemeClr>
                </a:solidFill>
                <a:latin typeface="Arial" charset="0"/>
                <a:cs typeface="+mn-cs"/>
              </a:rPr>
              <a:t>M51</a:t>
            </a:r>
            <a:br>
              <a:rPr lang="en-US" altLang="el-GR" sz="1800" dirty="0" smtClean="0">
                <a:solidFill>
                  <a:schemeClr val="tx1">
                    <a:lumMod val="75000"/>
                    <a:lumOff val="25000"/>
                  </a:schemeClr>
                </a:solidFill>
                <a:latin typeface="Arial" charset="0"/>
                <a:cs typeface="+mn-cs"/>
              </a:rPr>
            </a:br>
            <a:r>
              <a:rPr lang="en-US" altLang="el-GR" sz="1800" b="1" dirty="0" smtClean="0">
                <a:solidFill>
                  <a:schemeClr val="tx1">
                    <a:lumMod val="75000"/>
                    <a:lumOff val="25000"/>
                  </a:schemeClr>
                </a:solidFill>
                <a:latin typeface="Arial" charset="0"/>
                <a:cs typeface="+mn-cs"/>
              </a:rPr>
              <a:t>Nov 2021</a:t>
            </a:r>
            <a:endParaRPr lang="el-GR" altLang="el-GR" sz="1800" b="1" dirty="0">
              <a:solidFill>
                <a:schemeClr val="tx1">
                  <a:lumMod val="75000"/>
                  <a:lumOff val="25000"/>
                </a:schemeClr>
              </a:solidFill>
              <a:latin typeface="Arial" charset="0"/>
              <a:cs typeface="+mn-cs"/>
            </a:endParaRPr>
          </a:p>
        </p:txBody>
      </p:sp>
      <p:cxnSp>
        <p:nvCxnSpPr>
          <p:cNvPr id="22" name="Straight Connector 4">
            <a:extLst>
              <a:ext uri="{FF2B5EF4-FFF2-40B4-BE49-F238E27FC236}">
                <a16:creationId xmlns:a16="http://schemas.microsoft.com/office/drawing/2014/main" xmlns="" id="{93D9FC58-F18B-46B6-9633-1050FF7960D9}"/>
              </a:ext>
            </a:extLst>
          </p:cNvPr>
          <p:cNvCxnSpPr>
            <a:cxnSpLocks noChangeShapeType="1"/>
          </p:cNvCxnSpPr>
          <p:nvPr/>
        </p:nvCxnSpPr>
        <p:spPr bwMode="auto">
          <a:xfrm>
            <a:off x="8973352" y="4073991"/>
            <a:ext cx="0" cy="649288"/>
          </a:xfrm>
          <a:prstGeom prst="line">
            <a:avLst/>
          </a:prstGeom>
          <a:ln>
            <a:headEnd/>
            <a:tailEnd/>
          </a:ln>
          <a:extLst/>
        </p:spPr>
        <p:style>
          <a:lnRef idx="1">
            <a:schemeClr val="accent2"/>
          </a:lnRef>
          <a:fillRef idx="0">
            <a:schemeClr val="accent2"/>
          </a:fillRef>
          <a:effectRef idx="0">
            <a:schemeClr val="accent2"/>
          </a:effectRef>
          <a:fontRef idx="minor">
            <a:schemeClr val="tx1"/>
          </a:fontRef>
        </p:style>
      </p:cxnSp>
      <p:cxnSp>
        <p:nvCxnSpPr>
          <p:cNvPr id="23" name="Straight Arrow Connector 7">
            <a:extLst>
              <a:ext uri="{FF2B5EF4-FFF2-40B4-BE49-F238E27FC236}">
                <a16:creationId xmlns:a16="http://schemas.microsoft.com/office/drawing/2014/main" xmlns="" id="{A65A4BCE-5DC8-48C7-ABC4-FE9C31AA6236}"/>
              </a:ext>
            </a:extLst>
          </p:cNvPr>
          <p:cNvCxnSpPr>
            <a:cxnSpLocks noChangeShapeType="1"/>
          </p:cNvCxnSpPr>
          <p:nvPr/>
        </p:nvCxnSpPr>
        <p:spPr bwMode="auto">
          <a:xfrm>
            <a:off x="4825453" y="3328988"/>
            <a:ext cx="0" cy="719137"/>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TextBox 15">
            <a:extLst>
              <a:ext uri="{FF2B5EF4-FFF2-40B4-BE49-F238E27FC236}">
                <a16:creationId xmlns:a16="http://schemas.microsoft.com/office/drawing/2014/main" xmlns="" id="{07057210-3E80-44FB-B606-78FDF2C720CB}"/>
              </a:ext>
            </a:extLst>
          </p:cNvPr>
          <p:cNvSpPr txBox="1">
            <a:spLocks noChangeArrowheads="1"/>
          </p:cNvSpPr>
          <p:nvPr/>
        </p:nvSpPr>
        <p:spPr bwMode="auto">
          <a:xfrm>
            <a:off x="3934865" y="2987675"/>
            <a:ext cx="1739900" cy="369888"/>
          </a:xfrm>
          <a:prstGeom prst="rect">
            <a:avLst/>
          </a:prstGeom>
          <a:noFill/>
          <a:ln>
            <a:noFill/>
          </a:ln>
          <a:extLst/>
        </p:spPr>
        <p:txBody>
          <a:bodyPr>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Char char="o"/>
              <a:defRPr sz="2400">
                <a:solidFill>
                  <a:schemeClr val="bg1"/>
                </a:solidFill>
                <a:latin typeface="Calibri" pitchFamily="34" charset="0"/>
              </a:defRPr>
            </a:lvl3pPr>
            <a:lvl4pPr marL="1600200" indent="-228600" eaLnBrk="0" hangingPunct="0">
              <a:spcBef>
                <a:spcPct val="20000"/>
              </a:spcBef>
              <a:buFont typeface="Wingdings" pitchFamily="2" charset="2"/>
              <a:buChar char="q"/>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fontAlgn="auto" hangingPunct="1">
              <a:spcBef>
                <a:spcPct val="0"/>
              </a:spcBef>
              <a:spcAft>
                <a:spcPts val="0"/>
              </a:spcAft>
              <a:buFontTx/>
              <a:buNone/>
              <a:defRPr/>
            </a:pPr>
            <a:r>
              <a:rPr lang="en-US" altLang="el-GR" sz="1800" b="1" dirty="0" smtClean="0">
                <a:solidFill>
                  <a:schemeClr val="tx1">
                    <a:lumMod val="75000"/>
                    <a:lumOff val="25000"/>
                  </a:schemeClr>
                </a:solidFill>
                <a:latin typeface="Arial" charset="0"/>
                <a:cs typeface="+mn-cs"/>
              </a:rPr>
              <a:t>M18 </a:t>
            </a:r>
            <a:r>
              <a:rPr lang="en-US" altLang="el-GR" sz="1800" b="1" dirty="0">
                <a:solidFill>
                  <a:schemeClr val="tx1">
                    <a:lumMod val="75000"/>
                    <a:lumOff val="25000"/>
                  </a:schemeClr>
                </a:solidFill>
                <a:latin typeface="Arial" charset="0"/>
                <a:cs typeface="+mn-cs"/>
              </a:rPr>
              <a:t>+ 60 days</a:t>
            </a:r>
            <a:endParaRPr lang="el-GR" altLang="el-GR" sz="1800" b="1" dirty="0">
              <a:solidFill>
                <a:schemeClr val="tx1">
                  <a:lumMod val="75000"/>
                  <a:lumOff val="25000"/>
                </a:schemeClr>
              </a:solidFill>
              <a:latin typeface="Arial" charset="0"/>
              <a:cs typeface="+mn-cs"/>
            </a:endParaRPr>
          </a:p>
        </p:txBody>
      </p:sp>
      <p:cxnSp>
        <p:nvCxnSpPr>
          <p:cNvPr id="25" name="Straight Arrow Connector 20">
            <a:extLst>
              <a:ext uri="{FF2B5EF4-FFF2-40B4-BE49-F238E27FC236}">
                <a16:creationId xmlns:a16="http://schemas.microsoft.com/office/drawing/2014/main" xmlns="" id="{0801703E-A1CA-4A1A-A4E1-944AC85AC6EE}"/>
              </a:ext>
            </a:extLst>
          </p:cNvPr>
          <p:cNvCxnSpPr>
            <a:cxnSpLocks noChangeShapeType="1"/>
          </p:cNvCxnSpPr>
          <p:nvPr/>
        </p:nvCxnSpPr>
        <p:spPr bwMode="auto">
          <a:xfrm>
            <a:off x="7327353" y="3328988"/>
            <a:ext cx="0" cy="719137"/>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6" name="TextBox 21">
            <a:extLst>
              <a:ext uri="{FF2B5EF4-FFF2-40B4-BE49-F238E27FC236}">
                <a16:creationId xmlns:a16="http://schemas.microsoft.com/office/drawing/2014/main" xmlns="" id="{7EF3B921-F21B-4CCB-83A5-71F2EF694647}"/>
              </a:ext>
            </a:extLst>
          </p:cNvPr>
          <p:cNvSpPr txBox="1">
            <a:spLocks noChangeArrowheads="1"/>
          </p:cNvSpPr>
          <p:nvPr/>
        </p:nvSpPr>
        <p:spPr bwMode="auto">
          <a:xfrm>
            <a:off x="6587578" y="2987675"/>
            <a:ext cx="1739900" cy="369888"/>
          </a:xfrm>
          <a:prstGeom prst="rect">
            <a:avLst/>
          </a:prstGeom>
          <a:noFill/>
          <a:ln>
            <a:noFill/>
          </a:ln>
          <a:extLst/>
        </p:spPr>
        <p:txBody>
          <a:bodyPr>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Char char="o"/>
              <a:defRPr sz="2400">
                <a:solidFill>
                  <a:schemeClr val="bg1"/>
                </a:solidFill>
                <a:latin typeface="Calibri" pitchFamily="34" charset="0"/>
              </a:defRPr>
            </a:lvl3pPr>
            <a:lvl4pPr marL="1600200" indent="-228600" eaLnBrk="0" hangingPunct="0">
              <a:spcBef>
                <a:spcPct val="20000"/>
              </a:spcBef>
              <a:buFont typeface="Wingdings" pitchFamily="2" charset="2"/>
              <a:buChar char="q"/>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fontAlgn="auto" hangingPunct="1">
              <a:spcBef>
                <a:spcPct val="0"/>
              </a:spcBef>
              <a:spcAft>
                <a:spcPts val="0"/>
              </a:spcAft>
              <a:buFontTx/>
              <a:buNone/>
              <a:defRPr/>
            </a:pPr>
            <a:r>
              <a:rPr lang="en-US" altLang="el-GR" sz="1800" b="1" dirty="0" smtClean="0">
                <a:solidFill>
                  <a:schemeClr val="tx1">
                    <a:lumMod val="75000"/>
                    <a:lumOff val="25000"/>
                  </a:schemeClr>
                </a:solidFill>
                <a:latin typeface="Arial" charset="0"/>
                <a:cs typeface="+mn-cs"/>
              </a:rPr>
              <a:t>M36 </a:t>
            </a:r>
            <a:r>
              <a:rPr lang="en-US" altLang="el-GR" sz="1800" b="1" dirty="0">
                <a:solidFill>
                  <a:schemeClr val="tx1">
                    <a:lumMod val="75000"/>
                    <a:lumOff val="25000"/>
                  </a:schemeClr>
                </a:solidFill>
                <a:latin typeface="Arial" charset="0"/>
                <a:cs typeface="+mn-cs"/>
              </a:rPr>
              <a:t>+ 60 days</a:t>
            </a:r>
            <a:endParaRPr lang="el-GR" altLang="el-GR" sz="1800" b="1" dirty="0">
              <a:solidFill>
                <a:schemeClr val="tx1">
                  <a:lumMod val="75000"/>
                  <a:lumOff val="25000"/>
                </a:schemeClr>
              </a:solidFill>
              <a:latin typeface="Arial" charset="0"/>
              <a:cs typeface="+mn-cs"/>
            </a:endParaRPr>
          </a:p>
        </p:txBody>
      </p:sp>
      <p:cxnSp>
        <p:nvCxnSpPr>
          <p:cNvPr id="27" name="Straight Arrow Connector 22">
            <a:extLst>
              <a:ext uri="{FF2B5EF4-FFF2-40B4-BE49-F238E27FC236}">
                <a16:creationId xmlns:a16="http://schemas.microsoft.com/office/drawing/2014/main" xmlns="" id="{C90E43EC-DCF3-4DF7-A483-5F45FC794259}"/>
              </a:ext>
            </a:extLst>
          </p:cNvPr>
          <p:cNvCxnSpPr>
            <a:cxnSpLocks noChangeShapeType="1"/>
          </p:cNvCxnSpPr>
          <p:nvPr/>
        </p:nvCxnSpPr>
        <p:spPr bwMode="auto">
          <a:xfrm>
            <a:off x="9513340" y="3328988"/>
            <a:ext cx="0" cy="719137"/>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TextBox 23">
            <a:extLst>
              <a:ext uri="{FF2B5EF4-FFF2-40B4-BE49-F238E27FC236}">
                <a16:creationId xmlns:a16="http://schemas.microsoft.com/office/drawing/2014/main" xmlns="" id="{5A292545-26DE-4434-90A6-38779C68AAEC}"/>
              </a:ext>
            </a:extLst>
          </p:cNvPr>
          <p:cNvSpPr txBox="1">
            <a:spLocks noChangeArrowheads="1"/>
          </p:cNvSpPr>
          <p:nvPr/>
        </p:nvSpPr>
        <p:spPr bwMode="auto">
          <a:xfrm>
            <a:off x="8603703" y="2987675"/>
            <a:ext cx="1739900" cy="369888"/>
          </a:xfrm>
          <a:prstGeom prst="rect">
            <a:avLst/>
          </a:prstGeom>
          <a:noFill/>
          <a:ln>
            <a:noFill/>
          </a:ln>
          <a:extLst/>
        </p:spPr>
        <p:txBody>
          <a:bodyPr>
            <a:spAutoFit/>
          </a:bodyPr>
          <a:lstStyle>
            <a:lvl1pPr eaLnBrk="0" hangingPunct="0">
              <a:spcBef>
                <a:spcPct val="20000"/>
              </a:spcBef>
              <a:buFont typeface="Arial" charset="0"/>
              <a:buChar char="•"/>
              <a:defRPr sz="3200">
                <a:solidFill>
                  <a:schemeClr val="bg1"/>
                </a:solidFill>
                <a:latin typeface="Calibri" pitchFamily="34" charset="0"/>
              </a:defRPr>
            </a:lvl1pPr>
            <a:lvl2pPr marL="742950" indent="-285750" eaLnBrk="0" hangingPunct="0">
              <a:spcBef>
                <a:spcPct val="20000"/>
              </a:spcBef>
              <a:buFont typeface="Arial" charset="0"/>
              <a:buChar char="–"/>
              <a:defRPr sz="2800">
                <a:solidFill>
                  <a:schemeClr val="bg1"/>
                </a:solidFill>
                <a:latin typeface="Calibri" pitchFamily="34" charset="0"/>
              </a:defRPr>
            </a:lvl2pPr>
            <a:lvl3pPr marL="1143000" indent="-228600" eaLnBrk="0" hangingPunct="0">
              <a:spcBef>
                <a:spcPct val="20000"/>
              </a:spcBef>
              <a:buChar char="o"/>
              <a:defRPr sz="2400">
                <a:solidFill>
                  <a:schemeClr val="bg1"/>
                </a:solidFill>
                <a:latin typeface="Calibri" pitchFamily="34" charset="0"/>
              </a:defRPr>
            </a:lvl3pPr>
            <a:lvl4pPr marL="1600200" indent="-228600" eaLnBrk="0" hangingPunct="0">
              <a:spcBef>
                <a:spcPct val="20000"/>
              </a:spcBef>
              <a:buFont typeface="Wingdings" pitchFamily="2" charset="2"/>
              <a:buChar char="q"/>
              <a:defRPr sz="2000">
                <a:solidFill>
                  <a:schemeClr val="bg1"/>
                </a:solidFill>
                <a:latin typeface="Calibri" pitchFamily="34" charset="0"/>
              </a:defRPr>
            </a:lvl4pPr>
            <a:lvl5pPr marL="2057400" indent="-228600" eaLnBrk="0" hangingPunct="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eaLnBrk="1" fontAlgn="auto" hangingPunct="1">
              <a:spcBef>
                <a:spcPct val="0"/>
              </a:spcBef>
              <a:spcAft>
                <a:spcPts val="0"/>
              </a:spcAft>
              <a:buFontTx/>
              <a:buNone/>
              <a:defRPr/>
            </a:pPr>
            <a:r>
              <a:rPr lang="en-US" altLang="el-GR" sz="1800" b="1" dirty="0" smtClean="0">
                <a:solidFill>
                  <a:schemeClr val="tx1">
                    <a:lumMod val="75000"/>
                    <a:lumOff val="25000"/>
                  </a:schemeClr>
                </a:solidFill>
                <a:latin typeface="Arial" charset="0"/>
                <a:cs typeface="+mn-cs"/>
              </a:rPr>
              <a:t>M51 </a:t>
            </a:r>
            <a:r>
              <a:rPr lang="en-US" altLang="el-GR" sz="1800" b="1" dirty="0">
                <a:solidFill>
                  <a:schemeClr val="tx1">
                    <a:lumMod val="75000"/>
                    <a:lumOff val="25000"/>
                  </a:schemeClr>
                </a:solidFill>
                <a:latin typeface="Arial" charset="0"/>
                <a:cs typeface="+mn-cs"/>
              </a:rPr>
              <a:t>+ 60 days</a:t>
            </a:r>
            <a:endParaRPr lang="el-GR" altLang="el-GR" sz="1800" b="1" dirty="0">
              <a:solidFill>
                <a:schemeClr val="tx1">
                  <a:lumMod val="75000"/>
                  <a:lumOff val="25000"/>
                </a:schemeClr>
              </a:solidFill>
              <a:latin typeface="Arial" charset="0"/>
              <a:cs typeface="+mn-cs"/>
            </a:endParaRPr>
          </a:p>
        </p:txBody>
      </p:sp>
    </p:spTree>
    <p:extLst>
      <p:ext uri="{BB962C8B-B14F-4D97-AF65-F5344CB8AC3E}">
        <p14:creationId xmlns:p14="http://schemas.microsoft.com/office/powerpoint/2010/main" val="272331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18</a:t>
            </a:fld>
            <a:endParaRPr lang="en-US"/>
          </a:p>
        </p:txBody>
      </p:sp>
      <p:sp>
        <p:nvSpPr>
          <p:cNvPr id="5" name="Title 4"/>
          <p:cNvSpPr>
            <a:spLocks noGrp="1"/>
          </p:cNvSpPr>
          <p:nvPr>
            <p:ph type="title"/>
          </p:nvPr>
        </p:nvSpPr>
        <p:spPr/>
        <p:txBody>
          <a:bodyPr/>
          <a:lstStyle/>
          <a:p>
            <a:r>
              <a:rPr lang="en-US" dirty="0"/>
              <a:t>Periodic Reporting </a:t>
            </a:r>
            <a:r>
              <a:rPr lang="en-US" dirty="0" smtClean="0"/>
              <a:t>(2)</a:t>
            </a:r>
            <a:endParaRPr lang="el-GR" dirty="0"/>
          </a:p>
        </p:txBody>
      </p:sp>
      <p:sp>
        <p:nvSpPr>
          <p:cNvPr id="6" name="Content Placeholder 2">
            <a:extLst>
              <a:ext uri="{FF2B5EF4-FFF2-40B4-BE49-F238E27FC236}">
                <a16:creationId xmlns:a16="http://schemas.microsoft.com/office/drawing/2014/main" xmlns="" id="{59B2B2D6-F7C9-477C-8AE7-6599F4AADE6A}"/>
              </a:ext>
            </a:extLst>
          </p:cNvPr>
          <p:cNvSpPr>
            <a:spLocks noGrp="1"/>
          </p:cNvSpPr>
          <p:nvPr>
            <p:ph idx="1"/>
          </p:nvPr>
        </p:nvSpPr>
        <p:spPr>
          <a:xfrm>
            <a:off x="1097280" y="1845734"/>
            <a:ext cx="10713720" cy="4023360"/>
          </a:xfrm>
        </p:spPr>
        <p:txBody>
          <a:bodyPr rtlCol="0">
            <a:noAutofit/>
          </a:bodyPr>
          <a:lstStyle/>
          <a:p>
            <a:pPr marL="0" indent="0" eaLnBrk="1" fontAlgn="auto" hangingPunct="1">
              <a:spcAft>
                <a:spcPts val="0"/>
              </a:spcAft>
              <a:buFont typeface="Arial" charset="0"/>
              <a:buNone/>
              <a:defRPr/>
            </a:pPr>
            <a:r>
              <a:rPr lang="en-US" sz="2400" dirty="0">
                <a:latin typeface="+mj-lt"/>
              </a:rPr>
              <a:t>The </a:t>
            </a:r>
            <a:r>
              <a:rPr lang="en-US" sz="2400" b="1" dirty="0">
                <a:latin typeface="+mj-lt"/>
              </a:rPr>
              <a:t>periodic report </a:t>
            </a:r>
            <a:r>
              <a:rPr lang="en-US" sz="2400" dirty="0">
                <a:latin typeface="+mj-lt"/>
              </a:rPr>
              <a:t>must include the following:</a:t>
            </a:r>
          </a:p>
          <a:p>
            <a:pPr eaLnBrk="1" fontAlgn="auto" hangingPunct="1">
              <a:spcAft>
                <a:spcPts val="0"/>
              </a:spcAft>
              <a:defRPr/>
            </a:pPr>
            <a:r>
              <a:rPr lang="en-US" sz="2400" dirty="0">
                <a:latin typeface="+mj-lt"/>
              </a:rPr>
              <a:t>(a) a ‘</a:t>
            </a:r>
            <a:r>
              <a:rPr lang="en-US" sz="2400" b="1" dirty="0">
                <a:latin typeface="+mj-lt"/>
              </a:rPr>
              <a:t>periodic technical report</a:t>
            </a:r>
            <a:r>
              <a:rPr lang="en-US" sz="2400" dirty="0">
                <a:latin typeface="+mj-lt"/>
              </a:rPr>
              <a:t>’ containing:</a:t>
            </a:r>
          </a:p>
          <a:p>
            <a:pPr lvl="1" eaLnBrk="1" fontAlgn="auto" hangingPunct="1">
              <a:spcAft>
                <a:spcPts val="0"/>
              </a:spcAft>
              <a:defRPr/>
            </a:pPr>
            <a:r>
              <a:rPr lang="en-US" sz="2000" dirty="0">
                <a:latin typeface="+mj-lt"/>
              </a:rPr>
              <a:t>(</a:t>
            </a:r>
            <a:r>
              <a:rPr lang="en-US" sz="2000" dirty="0" err="1">
                <a:latin typeface="+mj-lt"/>
              </a:rPr>
              <a:t>i</a:t>
            </a:r>
            <a:r>
              <a:rPr lang="en-US" sz="2000" dirty="0">
                <a:latin typeface="+mj-lt"/>
              </a:rPr>
              <a:t>) an </a:t>
            </a:r>
            <a:r>
              <a:rPr lang="en-US" sz="2000" b="1" dirty="0">
                <a:latin typeface="+mj-lt"/>
              </a:rPr>
              <a:t>explanation of the work carried out </a:t>
            </a:r>
            <a:r>
              <a:rPr lang="en-US" sz="2000" dirty="0">
                <a:latin typeface="+mj-lt"/>
              </a:rPr>
              <a:t>by the beneficiaries;</a:t>
            </a:r>
          </a:p>
          <a:p>
            <a:pPr lvl="1" eaLnBrk="1" fontAlgn="auto" hangingPunct="1">
              <a:spcAft>
                <a:spcPts val="0"/>
              </a:spcAft>
              <a:defRPr/>
            </a:pPr>
            <a:r>
              <a:rPr lang="en-US" sz="2000" dirty="0">
                <a:latin typeface="+mj-lt"/>
              </a:rPr>
              <a:t>(ii) an </a:t>
            </a:r>
            <a:r>
              <a:rPr lang="en-US" sz="2000" b="1" dirty="0">
                <a:latin typeface="+mj-lt"/>
              </a:rPr>
              <a:t>overview of the progress </a:t>
            </a:r>
            <a:r>
              <a:rPr lang="en-US" sz="2000" dirty="0">
                <a:latin typeface="+mj-lt"/>
              </a:rPr>
              <a:t>towards the objectives of the action, including milestones and deliverables identified in Annex 1.</a:t>
            </a:r>
          </a:p>
          <a:p>
            <a:pPr lvl="2" eaLnBrk="1" fontAlgn="auto" hangingPunct="1">
              <a:spcAft>
                <a:spcPts val="0"/>
              </a:spcAft>
              <a:defRPr/>
            </a:pPr>
            <a:r>
              <a:rPr lang="en-US" sz="1800" dirty="0">
                <a:latin typeface="+mj-lt"/>
              </a:rPr>
              <a:t>This report must include explanations justifying the differences between work expected to be carried out in accordance with Annex 1 and that actually carried out.</a:t>
            </a:r>
          </a:p>
          <a:p>
            <a:pPr lvl="2" eaLnBrk="1" fontAlgn="auto" hangingPunct="1">
              <a:spcAft>
                <a:spcPts val="0"/>
              </a:spcAft>
              <a:defRPr/>
            </a:pPr>
            <a:r>
              <a:rPr lang="en-US" sz="1800" dirty="0">
                <a:latin typeface="+mj-lt"/>
              </a:rPr>
              <a:t>The report must also detail the exploitation and dissemination of the results and — if required in Annex 1 — an updated ‘</a:t>
            </a:r>
            <a:r>
              <a:rPr lang="en-US" sz="1800" b="1" dirty="0">
                <a:latin typeface="+mj-lt"/>
              </a:rPr>
              <a:t>plan for the exploitation and dissemination of the </a:t>
            </a:r>
            <a:r>
              <a:rPr lang="en-GB" sz="1800" b="1" dirty="0">
                <a:latin typeface="+mj-lt"/>
              </a:rPr>
              <a:t>results</a:t>
            </a:r>
            <a:r>
              <a:rPr lang="en-GB" sz="1800" dirty="0" smtClean="0">
                <a:latin typeface="+mj-lt"/>
              </a:rPr>
              <a:t>’</a:t>
            </a:r>
            <a:r>
              <a:rPr lang="en-GB" sz="1800" i="1" dirty="0" smtClean="0">
                <a:latin typeface="+mj-lt"/>
              </a:rPr>
              <a:t>;</a:t>
            </a:r>
          </a:p>
          <a:p>
            <a:pPr lvl="2">
              <a:spcAft>
                <a:spcPts val="0"/>
              </a:spcAft>
              <a:defRPr/>
            </a:pPr>
            <a:r>
              <a:rPr lang="en-US" sz="1800" dirty="0">
                <a:latin typeface="+mj-lt"/>
              </a:rPr>
              <a:t>The report must indicate the communication activities</a:t>
            </a:r>
            <a:endParaRPr lang="en-GB" sz="1800" i="1" dirty="0">
              <a:latin typeface="+mj-lt"/>
            </a:endParaRPr>
          </a:p>
          <a:p>
            <a:pPr lvl="1" eaLnBrk="1" fontAlgn="auto" hangingPunct="1">
              <a:spcAft>
                <a:spcPts val="0"/>
              </a:spcAft>
              <a:defRPr/>
            </a:pPr>
            <a:r>
              <a:rPr lang="en-US" sz="2000" dirty="0">
                <a:latin typeface="+mj-lt"/>
              </a:rPr>
              <a:t>(iii) a </a:t>
            </a:r>
            <a:r>
              <a:rPr lang="en-US" sz="2000" b="1" dirty="0">
                <a:latin typeface="+mj-lt"/>
              </a:rPr>
              <a:t>summary </a:t>
            </a:r>
            <a:r>
              <a:rPr lang="en-US" sz="2000" dirty="0">
                <a:latin typeface="+mj-lt"/>
              </a:rPr>
              <a:t>for publication by the </a:t>
            </a:r>
            <a:r>
              <a:rPr lang="en-US" sz="2000" dirty="0" err="1" smtClean="0">
                <a:latin typeface="+mj-lt"/>
              </a:rPr>
              <a:t>Commision</a:t>
            </a:r>
            <a:r>
              <a:rPr lang="en-US" sz="2000" dirty="0" smtClean="0">
                <a:latin typeface="+mj-lt"/>
              </a:rPr>
              <a:t>;</a:t>
            </a:r>
            <a:endParaRPr lang="en-US" sz="2000" dirty="0">
              <a:latin typeface="+mj-lt"/>
            </a:endParaRPr>
          </a:p>
          <a:p>
            <a:pPr lvl="1" eaLnBrk="1" fontAlgn="auto" hangingPunct="1">
              <a:spcAft>
                <a:spcPts val="0"/>
              </a:spcAft>
              <a:defRPr/>
            </a:pPr>
            <a:r>
              <a:rPr lang="en-US" sz="2000" dirty="0">
                <a:latin typeface="+mj-lt"/>
              </a:rPr>
              <a:t>(iv) the answers to the ‘</a:t>
            </a:r>
            <a:r>
              <a:rPr lang="en-US" sz="2000" b="1" dirty="0">
                <a:latin typeface="+mj-lt"/>
              </a:rPr>
              <a:t>questionnaire</a:t>
            </a:r>
            <a:r>
              <a:rPr lang="en-US" sz="2000" dirty="0">
                <a:latin typeface="+mj-lt"/>
              </a:rPr>
              <a:t>’, covering issues related to the action implementation and the economic and societal impact, notably in the context of the Horizon 2020 key performance indicators and the Horizon 2020 monitoring requirements;</a:t>
            </a:r>
            <a:endParaRPr lang="el-GR" sz="2000" dirty="0">
              <a:latin typeface="+mj-lt"/>
            </a:endParaRPr>
          </a:p>
        </p:txBody>
      </p:sp>
    </p:spTree>
    <p:extLst>
      <p:ext uri="{BB962C8B-B14F-4D97-AF65-F5344CB8AC3E}">
        <p14:creationId xmlns:p14="http://schemas.microsoft.com/office/powerpoint/2010/main" val="3201596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19</a:t>
            </a:fld>
            <a:endParaRPr lang="en-US"/>
          </a:p>
        </p:txBody>
      </p:sp>
      <p:sp>
        <p:nvSpPr>
          <p:cNvPr id="5" name="Title 4"/>
          <p:cNvSpPr>
            <a:spLocks noGrp="1"/>
          </p:cNvSpPr>
          <p:nvPr>
            <p:ph type="title"/>
          </p:nvPr>
        </p:nvSpPr>
        <p:spPr/>
        <p:txBody>
          <a:bodyPr/>
          <a:lstStyle/>
          <a:p>
            <a:r>
              <a:rPr lang="en-US" dirty="0"/>
              <a:t>Periodic Reporting </a:t>
            </a:r>
            <a:r>
              <a:rPr lang="en-US" dirty="0" smtClean="0"/>
              <a:t>(3)</a:t>
            </a:r>
            <a:endParaRPr lang="el-GR" dirty="0"/>
          </a:p>
        </p:txBody>
      </p:sp>
      <p:sp>
        <p:nvSpPr>
          <p:cNvPr id="6" name="Content Placeholder 2">
            <a:extLst>
              <a:ext uri="{FF2B5EF4-FFF2-40B4-BE49-F238E27FC236}">
                <a16:creationId xmlns:a16="http://schemas.microsoft.com/office/drawing/2014/main" xmlns="" id="{C5A1DDC8-35CD-46F2-A3AB-83E24B9DE266}"/>
              </a:ext>
            </a:extLst>
          </p:cNvPr>
          <p:cNvSpPr>
            <a:spLocks noGrp="1"/>
          </p:cNvSpPr>
          <p:nvPr>
            <p:ph idx="1"/>
          </p:nvPr>
        </p:nvSpPr>
        <p:spPr/>
        <p:txBody>
          <a:bodyPr rtlCol="0"/>
          <a:lstStyle/>
          <a:p>
            <a:pPr marL="0" indent="0" eaLnBrk="1" fontAlgn="auto" hangingPunct="1">
              <a:spcAft>
                <a:spcPts val="0"/>
              </a:spcAft>
              <a:buFont typeface="Arial" panose="020B0604020202020204" pitchFamily="34" charset="0"/>
              <a:buNone/>
              <a:defRPr/>
            </a:pPr>
            <a:r>
              <a:rPr lang="en-US" sz="2400" dirty="0">
                <a:latin typeface="+mj-lt"/>
              </a:rPr>
              <a:t>The </a:t>
            </a:r>
            <a:r>
              <a:rPr lang="en-US" sz="2400" b="1" dirty="0">
                <a:latin typeface="+mj-lt"/>
              </a:rPr>
              <a:t>periodic report </a:t>
            </a:r>
            <a:r>
              <a:rPr lang="en-US" sz="2400" dirty="0">
                <a:latin typeface="+mj-lt"/>
              </a:rPr>
              <a:t>must include the following:</a:t>
            </a:r>
            <a:endParaRPr lang="en-GB" altLang="el-GR" sz="2400" dirty="0">
              <a:latin typeface="+mj-lt"/>
            </a:endParaRPr>
          </a:p>
          <a:p>
            <a:pPr eaLnBrk="1" fontAlgn="auto" hangingPunct="1">
              <a:spcAft>
                <a:spcPts val="0"/>
              </a:spcAft>
              <a:defRPr/>
            </a:pPr>
            <a:r>
              <a:rPr lang="en-GB" altLang="el-GR" sz="2400" dirty="0">
                <a:latin typeface="+mj-lt"/>
              </a:rPr>
              <a:t>(b) a ‘</a:t>
            </a:r>
            <a:r>
              <a:rPr lang="en-GB" altLang="el-GR" sz="2400" b="1" dirty="0">
                <a:latin typeface="+mj-lt"/>
              </a:rPr>
              <a:t>periodic financial report</a:t>
            </a:r>
            <a:r>
              <a:rPr lang="en-GB" altLang="el-GR" sz="2400" dirty="0">
                <a:latin typeface="+mj-lt"/>
              </a:rPr>
              <a:t>’ containing:</a:t>
            </a:r>
            <a:endParaRPr lang="en-US" altLang="el-GR" sz="2400" dirty="0">
              <a:latin typeface="+mj-lt"/>
            </a:endParaRPr>
          </a:p>
          <a:p>
            <a:pPr lvl="1" eaLnBrk="1" fontAlgn="auto" hangingPunct="1">
              <a:spcAft>
                <a:spcPts val="0"/>
              </a:spcAft>
              <a:defRPr/>
            </a:pPr>
            <a:r>
              <a:rPr lang="en-US" altLang="el-GR" sz="2000" dirty="0">
                <a:latin typeface="+mj-lt"/>
              </a:rPr>
              <a:t>an ‘</a:t>
            </a:r>
            <a:r>
              <a:rPr lang="en-US" altLang="el-GR" sz="2000" b="1" dirty="0">
                <a:latin typeface="+mj-lt"/>
              </a:rPr>
              <a:t>individual financial statement</a:t>
            </a:r>
            <a:r>
              <a:rPr lang="en-US" altLang="el-GR" sz="2000" dirty="0">
                <a:latin typeface="+mj-lt"/>
              </a:rPr>
              <a:t>’ (see Annex 4) from each beneficiary, for the </a:t>
            </a:r>
            <a:r>
              <a:rPr lang="en-GB" altLang="el-GR" sz="2000" dirty="0">
                <a:latin typeface="+mj-lt"/>
              </a:rPr>
              <a:t>reporting period concerned.</a:t>
            </a:r>
          </a:p>
          <a:p>
            <a:pPr lvl="1" eaLnBrk="1" fontAlgn="auto" hangingPunct="1">
              <a:spcAft>
                <a:spcPts val="0"/>
              </a:spcAft>
              <a:defRPr/>
            </a:pPr>
            <a:r>
              <a:rPr lang="en-US" altLang="el-GR" sz="2000" dirty="0">
                <a:latin typeface="+mj-lt"/>
              </a:rPr>
              <a:t>an </a:t>
            </a:r>
            <a:r>
              <a:rPr lang="en-US" altLang="el-GR" sz="2000" b="1" dirty="0">
                <a:latin typeface="+mj-lt"/>
              </a:rPr>
              <a:t>explanation of the use of resources </a:t>
            </a:r>
            <a:r>
              <a:rPr lang="en-US" altLang="el-GR" sz="2000" dirty="0">
                <a:latin typeface="+mj-lt"/>
              </a:rPr>
              <a:t>and the information on subcontracting (see Article 13) and in-kind contributions provided by third parties (see Articles 11 and 12) from each beneficiary, for the reporting period concerned</a:t>
            </a:r>
          </a:p>
          <a:p>
            <a:pPr lvl="1" eaLnBrk="1" fontAlgn="auto" hangingPunct="1">
              <a:spcAft>
                <a:spcPts val="0"/>
              </a:spcAft>
              <a:defRPr/>
            </a:pPr>
            <a:r>
              <a:rPr lang="en-US" altLang="el-GR" sz="2000" dirty="0">
                <a:latin typeface="+mj-lt"/>
              </a:rPr>
              <a:t>a ‘</a:t>
            </a:r>
            <a:r>
              <a:rPr lang="en-US" altLang="el-GR" sz="2000" b="1" dirty="0">
                <a:latin typeface="+mj-lt"/>
              </a:rPr>
              <a:t>periodic summary financial statement</a:t>
            </a:r>
            <a:r>
              <a:rPr lang="en-US" altLang="el-GR" sz="2000" dirty="0">
                <a:latin typeface="+mj-lt"/>
              </a:rPr>
              <a:t>’ (see Annex 4), created automatically by the electronic exchange system, consolidating the individual financial statements for the reporting period concerned and including — except for the last reporting period — the request for interim payment.</a:t>
            </a:r>
            <a:endParaRPr lang="el-GR" altLang="el-GR" sz="2000" dirty="0">
              <a:latin typeface="+mj-lt"/>
            </a:endParaRPr>
          </a:p>
        </p:txBody>
      </p:sp>
    </p:spTree>
    <p:extLst>
      <p:ext uri="{BB962C8B-B14F-4D97-AF65-F5344CB8AC3E}">
        <p14:creationId xmlns:p14="http://schemas.microsoft.com/office/powerpoint/2010/main" val="209991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xmlns="" id="{489B4386-A5FB-4DF4-A183-59F869362924}"/>
              </a:ext>
            </a:extLst>
          </p:cNvPr>
          <p:cNvSpPr>
            <a:spLocks noGrp="1"/>
          </p:cNvSpPr>
          <p:nvPr>
            <p:ph idx="1"/>
          </p:nvPr>
        </p:nvSpPr>
        <p:spPr/>
        <p:txBody>
          <a:bodyPr/>
          <a:lstStyle/>
          <a:p>
            <a:r>
              <a:rPr lang="en-US" altLang="el-GR" sz="2400" dirty="0">
                <a:latin typeface="+mj-lt"/>
              </a:rPr>
              <a:t>Day-to-day activities</a:t>
            </a:r>
          </a:p>
          <a:p>
            <a:pPr lvl="1"/>
            <a:r>
              <a:rPr lang="en-US" altLang="el-GR" sz="2000" b="1" i="1" dirty="0">
                <a:latin typeface="+mj-lt"/>
              </a:rPr>
              <a:t>Project Officer</a:t>
            </a:r>
            <a:r>
              <a:rPr lang="en-US" altLang="el-GR" sz="2000" dirty="0">
                <a:latin typeface="+mj-lt"/>
              </a:rPr>
              <a:t>: </a:t>
            </a:r>
            <a:r>
              <a:rPr lang="en-US" altLang="el-GR" sz="2000" u="sng" dirty="0">
                <a:latin typeface="+mj-lt"/>
              </a:rPr>
              <a:t>Mrs. </a:t>
            </a:r>
            <a:r>
              <a:rPr lang="en-US" altLang="el-GR" sz="2000" u="sng" dirty="0" smtClean="0">
                <a:latin typeface="+mj-lt"/>
              </a:rPr>
              <a:t>Dominique PLANCHON</a:t>
            </a:r>
            <a:endParaRPr lang="en-US" altLang="el-GR" sz="2000" u="sng" dirty="0">
              <a:highlight>
                <a:srgbClr val="FFFF00"/>
              </a:highlight>
              <a:latin typeface="+mj-lt"/>
            </a:endParaRPr>
          </a:p>
          <a:p>
            <a:pPr lvl="1"/>
            <a:r>
              <a:rPr lang="en-US" altLang="el-GR" sz="2000" b="1" i="1" dirty="0">
                <a:latin typeface="+mj-lt"/>
              </a:rPr>
              <a:t>Project Coordinator &amp; Management</a:t>
            </a:r>
            <a:r>
              <a:rPr lang="en-US" altLang="el-GR" sz="2000" dirty="0">
                <a:latin typeface="+mj-lt"/>
              </a:rPr>
              <a:t>: </a:t>
            </a:r>
            <a:r>
              <a:rPr lang="en-US" altLang="el-GR" sz="2000" dirty="0" smtClean="0">
                <a:latin typeface="+mj-lt"/>
              </a:rPr>
              <a:t>Prof. Elias KOSMATOPOULOS </a:t>
            </a:r>
            <a:r>
              <a:rPr lang="en-US" altLang="el-GR" sz="2000" dirty="0">
                <a:latin typeface="+mj-lt"/>
              </a:rPr>
              <a:t>(CERTH)</a:t>
            </a:r>
          </a:p>
          <a:p>
            <a:pPr lvl="1"/>
            <a:r>
              <a:rPr lang="en-US" altLang="el-GR" sz="2000" b="1" i="1" dirty="0">
                <a:latin typeface="+mj-lt"/>
              </a:rPr>
              <a:t>Project Quality Assurance Manager</a:t>
            </a:r>
            <a:r>
              <a:rPr lang="en-US" altLang="el-GR" sz="2000" dirty="0">
                <a:latin typeface="+mj-lt"/>
              </a:rPr>
              <a:t>:  </a:t>
            </a:r>
            <a:r>
              <a:rPr lang="en-US" altLang="el-GR" sz="2000" dirty="0" smtClean="0">
                <a:latin typeface="+mj-lt"/>
              </a:rPr>
              <a:t>Dr</a:t>
            </a:r>
            <a:r>
              <a:rPr lang="en-US" altLang="el-GR" sz="2000" dirty="0">
                <a:latin typeface="+mj-lt"/>
              </a:rPr>
              <a:t>. </a:t>
            </a:r>
            <a:r>
              <a:rPr lang="en-US" altLang="el-GR" sz="2000" dirty="0" err="1" smtClean="0">
                <a:latin typeface="+mj-lt"/>
              </a:rPr>
              <a:t>Dimosthenis</a:t>
            </a:r>
            <a:r>
              <a:rPr lang="en-US" altLang="el-GR" sz="2000" dirty="0" smtClean="0">
                <a:latin typeface="+mj-lt"/>
              </a:rPr>
              <a:t> IOANNIDIS </a:t>
            </a:r>
            <a:r>
              <a:rPr lang="en-US" altLang="el-GR" sz="2000" dirty="0">
                <a:latin typeface="+mj-lt"/>
              </a:rPr>
              <a:t>(CERTH)</a:t>
            </a:r>
          </a:p>
          <a:p>
            <a:endParaRPr lang="en-US" altLang="el-GR" dirty="0">
              <a:latin typeface="+mj-lt"/>
            </a:endParaRPr>
          </a:p>
          <a:p>
            <a:r>
              <a:rPr lang="en-US" altLang="el-GR" sz="2400" dirty="0">
                <a:latin typeface="+mj-lt"/>
              </a:rPr>
              <a:t>Project tasks &amp; </a:t>
            </a:r>
            <a:r>
              <a:rPr lang="en-US" altLang="el-GR" sz="2400" dirty="0" smtClean="0">
                <a:latin typeface="+mj-lt"/>
              </a:rPr>
              <a:t>activities</a:t>
            </a:r>
            <a:endParaRPr lang="en-US" altLang="el-GR" sz="2400" dirty="0">
              <a:latin typeface="+mj-lt"/>
            </a:endParaRPr>
          </a:p>
          <a:p>
            <a:pPr lvl="1"/>
            <a:r>
              <a:rPr lang="en-US" altLang="el-GR" dirty="0" smtClean="0">
                <a:latin typeface="+mj-lt"/>
              </a:rPr>
              <a:t>Plenary Board </a:t>
            </a:r>
            <a:r>
              <a:rPr lang="en-US" altLang="el-GR" dirty="0">
                <a:latin typeface="+mj-lt"/>
              </a:rPr>
              <a:t>(one representative from each beneficiary) </a:t>
            </a:r>
            <a:endParaRPr lang="el-GR" altLang="el-GR" b="1" dirty="0">
              <a:latin typeface="+mj-lt"/>
            </a:endParaRPr>
          </a:p>
          <a:p>
            <a:endParaRPr lang="en-US" dirty="0">
              <a:latin typeface="+mj-lt"/>
            </a:endParaRPr>
          </a:p>
        </p:txBody>
      </p:sp>
      <p:sp>
        <p:nvSpPr>
          <p:cNvPr id="3" name="Τίτλος 2">
            <a:extLst>
              <a:ext uri="{FF2B5EF4-FFF2-40B4-BE49-F238E27FC236}">
                <a16:creationId xmlns:a16="http://schemas.microsoft.com/office/drawing/2014/main" xmlns="" id="{58419C73-2AD9-4694-9259-5F457FD5798F}"/>
              </a:ext>
            </a:extLst>
          </p:cNvPr>
          <p:cNvSpPr>
            <a:spLocks noGrp="1"/>
          </p:cNvSpPr>
          <p:nvPr>
            <p:ph type="title"/>
          </p:nvPr>
        </p:nvSpPr>
        <p:spPr/>
        <p:txBody>
          <a:bodyPr/>
          <a:lstStyle/>
          <a:p>
            <a:r>
              <a:rPr lang="en-US" altLang="el-GR" dirty="0" smtClean="0"/>
              <a:t>Project </a:t>
            </a:r>
            <a:r>
              <a:rPr lang="en-US" altLang="el-GR" dirty="0"/>
              <a:t>Monitoring</a:t>
            </a:r>
            <a:endParaRPr lang="en-US" dirty="0"/>
          </a:p>
        </p:txBody>
      </p:sp>
      <p:sp>
        <p:nvSpPr>
          <p:cNvPr id="4" name="Θέση υποσέλιδου 3">
            <a:extLst>
              <a:ext uri="{FF2B5EF4-FFF2-40B4-BE49-F238E27FC236}">
                <a16:creationId xmlns:a16="http://schemas.microsoft.com/office/drawing/2014/main" xmlns="" id="{E35D27EB-D7A3-4583-BD0F-0E3552B22A9E}"/>
              </a:ext>
            </a:extLst>
          </p:cNvPr>
          <p:cNvSpPr>
            <a:spLocks noGrp="1"/>
          </p:cNvSpPr>
          <p:nvPr>
            <p:ph type="ftr" sz="quarter" idx="11"/>
          </p:nvPr>
        </p:nvSpPr>
        <p:spPr/>
        <p:txBody>
          <a:bodyPr/>
          <a:lstStyle/>
          <a:p>
            <a:r>
              <a:rPr lang="sv-SE"/>
              <a:t>PLUG-N-HARVEST</a:t>
            </a:r>
            <a:br>
              <a:rPr lang="sv-SE"/>
            </a:br>
            <a:r>
              <a:rPr lang="sv-SE"/>
              <a:t>ID: 768735 - H2020-EU.2.1.5.2.</a:t>
            </a:r>
            <a:endParaRPr lang="sv-SE" dirty="0"/>
          </a:p>
        </p:txBody>
      </p:sp>
      <p:sp>
        <p:nvSpPr>
          <p:cNvPr id="5" name="Θέση αριθμού διαφάνειας 4">
            <a:extLst>
              <a:ext uri="{FF2B5EF4-FFF2-40B4-BE49-F238E27FC236}">
                <a16:creationId xmlns:a16="http://schemas.microsoft.com/office/drawing/2014/main" xmlns="" id="{728318CD-8595-4721-A389-DC4DC62C7F4D}"/>
              </a:ext>
            </a:extLst>
          </p:cNvPr>
          <p:cNvSpPr>
            <a:spLocks noGrp="1"/>
          </p:cNvSpPr>
          <p:nvPr>
            <p:ph type="sldNum" sz="quarter" idx="12"/>
          </p:nvPr>
        </p:nvSpPr>
        <p:spPr/>
        <p:txBody>
          <a:bodyPr/>
          <a:lstStyle/>
          <a:p>
            <a:fld id="{76F34D8A-136C-4FA7-8325-F06DF2D5CB3D}" type="slidenum">
              <a:rPr lang="en-US" smtClean="0"/>
              <a:t>2</a:t>
            </a:fld>
            <a:endParaRPr lang="en-US"/>
          </a:p>
        </p:txBody>
      </p:sp>
    </p:spTree>
    <p:extLst>
      <p:ext uri="{BB962C8B-B14F-4D97-AF65-F5344CB8AC3E}">
        <p14:creationId xmlns:p14="http://schemas.microsoft.com/office/powerpoint/2010/main" val="365183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20</a:t>
            </a:fld>
            <a:endParaRPr lang="en-US"/>
          </a:p>
        </p:txBody>
      </p:sp>
      <p:sp>
        <p:nvSpPr>
          <p:cNvPr id="5" name="Title 4"/>
          <p:cNvSpPr>
            <a:spLocks noGrp="1"/>
          </p:cNvSpPr>
          <p:nvPr>
            <p:ph type="title"/>
          </p:nvPr>
        </p:nvSpPr>
        <p:spPr/>
        <p:txBody>
          <a:bodyPr/>
          <a:lstStyle/>
          <a:p>
            <a:r>
              <a:rPr lang="en-US" dirty="0" smtClean="0"/>
              <a:t>Controls &amp; Audits</a:t>
            </a:r>
            <a:endParaRPr lang="el-GR" dirty="0"/>
          </a:p>
        </p:txBody>
      </p:sp>
      <p:pic>
        <p:nvPicPr>
          <p:cNvPr id="6" name="Picture 2">
            <a:extLst>
              <a:ext uri="{FF2B5EF4-FFF2-40B4-BE49-F238E27FC236}">
                <a16:creationId xmlns:a16="http://schemas.microsoft.com/office/drawing/2014/main" xmlns="" id="{B5B638A9-42AD-48FA-A0EE-8BEC3CC309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2387" t="29643" r="12186" b="8383"/>
          <a:stretch>
            <a:fillRect/>
          </a:stretch>
        </p:blipFill>
        <p:spPr bwMode="auto">
          <a:xfrm>
            <a:off x="2752965" y="1846271"/>
            <a:ext cx="4526186" cy="26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97280" y="4545133"/>
            <a:ext cx="9875520" cy="1759456"/>
          </a:xfrm>
          <a:prstGeom prst="rect">
            <a:avLst/>
          </a:prstGeom>
          <a:noFill/>
        </p:spPr>
        <p:txBody>
          <a:bodyPr wrap="square" rtlCol="0">
            <a:spAutoFit/>
          </a:bodyPr>
          <a:lstStyle/>
          <a:p>
            <a:pPr marL="384048" lvl="1" indent="-182880" defTabSz="914400">
              <a:lnSpc>
                <a:spcPct val="90000"/>
              </a:lnSpc>
              <a:spcBef>
                <a:spcPts val="200"/>
              </a:spcBef>
              <a:spcAft>
                <a:spcPts val="400"/>
              </a:spcAft>
              <a:buClr>
                <a:schemeClr val="accent1"/>
              </a:buClr>
              <a:buFont typeface="Calibri" pitchFamily="34" charset="0"/>
              <a:buChar char="◦"/>
            </a:pPr>
            <a:r>
              <a:rPr lang="en-US" sz="2000" dirty="0" smtClean="0">
                <a:solidFill>
                  <a:schemeClr val="tx1">
                    <a:lumMod val="75000"/>
                    <a:lumOff val="25000"/>
                  </a:schemeClr>
                </a:solidFill>
                <a:latin typeface="+mj-lt"/>
              </a:rPr>
              <a:t>Keep timesheets</a:t>
            </a:r>
            <a:endParaRPr lang="en-US" sz="2000" dirty="0">
              <a:solidFill>
                <a:schemeClr val="tx1">
                  <a:lumMod val="75000"/>
                  <a:lumOff val="25000"/>
                </a:schemeClr>
              </a:solidFill>
              <a:latin typeface="+mj-lt"/>
            </a:endParaRPr>
          </a:p>
          <a:p>
            <a:pPr marL="384048" lvl="1" indent="-182880" defTabSz="914400">
              <a:lnSpc>
                <a:spcPct val="90000"/>
              </a:lnSpc>
              <a:spcBef>
                <a:spcPts val="200"/>
              </a:spcBef>
              <a:spcAft>
                <a:spcPts val="400"/>
              </a:spcAft>
              <a:buClr>
                <a:schemeClr val="accent1"/>
              </a:buClr>
              <a:buFont typeface="Calibri" pitchFamily="34" charset="0"/>
              <a:buChar char="◦"/>
            </a:pPr>
            <a:r>
              <a:rPr lang="en-US" sz="2000" dirty="0">
                <a:solidFill>
                  <a:schemeClr val="tx1">
                    <a:lumMod val="75000"/>
                    <a:lumOff val="25000"/>
                  </a:schemeClr>
                </a:solidFill>
                <a:latin typeface="+mj-lt"/>
              </a:rPr>
              <a:t>Only real and actual costs</a:t>
            </a:r>
          </a:p>
          <a:p>
            <a:pPr marL="384048" lvl="1" indent="-182880" defTabSz="914400">
              <a:lnSpc>
                <a:spcPct val="90000"/>
              </a:lnSpc>
              <a:spcBef>
                <a:spcPts val="200"/>
              </a:spcBef>
              <a:spcAft>
                <a:spcPts val="400"/>
              </a:spcAft>
              <a:buClr>
                <a:schemeClr val="accent1"/>
              </a:buClr>
              <a:buFont typeface="Calibri" pitchFamily="34" charset="0"/>
              <a:buChar char="◦"/>
            </a:pPr>
            <a:r>
              <a:rPr lang="en-US" sz="2000" dirty="0">
                <a:solidFill>
                  <a:schemeClr val="tx1">
                    <a:lumMod val="75000"/>
                    <a:lumOff val="25000"/>
                  </a:schemeClr>
                </a:solidFill>
                <a:latin typeface="+mj-lt"/>
              </a:rPr>
              <a:t>No sub-contracting between partners</a:t>
            </a:r>
          </a:p>
          <a:p>
            <a:pPr marL="384048" lvl="1" indent="-182880" defTabSz="914400">
              <a:lnSpc>
                <a:spcPct val="90000"/>
              </a:lnSpc>
              <a:spcBef>
                <a:spcPts val="200"/>
              </a:spcBef>
              <a:spcAft>
                <a:spcPts val="400"/>
              </a:spcAft>
              <a:buClr>
                <a:schemeClr val="accent1"/>
              </a:buClr>
              <a:buFont typeface="Calibri" pitchFamily="34" charset="0"/>
              <a:buChar char="◦"/>
            </a:pPr>
            <a:r>
              <a:rPr lang="en-US" sz="2000" dirty="0">
                <a:solidFill>
                  <a:schemeClr val="tx1">
                    <a:lumMod val="75000"/>
                    <a:lumOff val="25000"/>
                  </a:schemeClr>
                </a:solidFill>
                <a:latin typeface="+mj-lt"/>
              </a:rPr>
              <a:t>Mind the depreciation  </a:t>
            </a:r>
          </a:p>
          <a:p>
            <a:endParaRPr lang="el-GR" dirty="0">
              <a:latin typeface="+mj-lt"/>
            </a:endParaRPr>
          </a:p>
        </p:txBody>
      </p:sp>
    </p:spTree>
    <p:extLst>
      <p:ext uri="{BB962C8B-B14F-4D97-AF65-F5344CB8AC3E}">
        <p14:creationId xmlns:p14="http://schemas.microsoft.com/office/powerpoint/2010/main" val="2377970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21</a:t>
            </a:fld>
            <a:endParaRPr lang="en-US"/>
          </a:p>
        </p:txBody>
      </p:sp>
      <p:sp>
        <p:nvSpPr>
          <p:cNvPr id="5" name="Title 4"/>
          <p:cNvSpPr>
            <a:spLocks noGrp="1"/>
          </p:cNvSpPr>
          <p:nvPr>
            <p:ph type="title"/>
          </p:nvPr>
        </p:nvSpPr>
        <p:spPr/>
        <p:txBody>
          <a:bodyPr/>
          <a:lstStyle/>
          <a:p>
            <a:r>
              <a:rPr lang="en-US" dirty="0"/>
              <a:t>Project Management</a:t>
            </a:r>
            <a:endParaRPr lang="el-GR" dirty="0"/>
          </a:p>
        </p:txBody>
      </p:sp>
      <p:sp>
        <p:nvSpPr>
          <p:cNvPr id="6" name="Content Placeholder 2">
            <a:extLst>
              <a:ext uri="{FF2B5EF4-FFF2-40B4-BE49-F238E27FC236}">
                <a16:creationId xmlns:a16="http://schemas.microsoft.com/office/drawing/2014/main" xmlns="" id="{916CFB31-7926-4A8A-89AE-FEC616E9F7F7}"/>
              </a:ext>
            </a:extLst>
          </p:cNvPr>
          <p:cNvSpPr>
            <a:spLocks noGrp="1"/>
          </p:cNvSpPr>
          <p:nvPr>
            <p:ph idx="1"/>
          </p:nvPr>
        </p:nvSpPr>
        <p:spPr/>
        <p:txBody>
          <a:bodyPr rtlCol="0">
            <a:normAutofit/>
          </a:bodyPr>
          <a:lstStyle/>
          <a:p>
            <a:pPr eaLnBrk="1" fontAlgn="auto" hangingPunct="1">
              <a:spcAft>
                <a:spcPts val="0"/>
              </a:spcAft>
              <a:defRPr/>
            </a:pPr>
            <a:endParaRPr lang="en-US" altLang="el-GR" dirty="0">
              <a:solidFill>
                <a:schemeClr val="tx1">
                  <a:lumMod val="65000"/>
                </a:schemeClr>
              </a:solidFill>
              <a:latin typeface="+mj-lt"/>
            </a:endParaRPr>
          </a:p>
          <a:p>
            <a:pPr marL="514350" indent="-514350" eaLnBrk="1" fontAlgn="auto" hangingPunct="1">
              <a:spcAft>
                <a:spcPts val="0"/>
              </a:spcAft>
              <a:buFont typeface="+mj-lt"/>
              <a:buAutoNum type="arabicPeriod"/>
              <a:defRPr/>
            </a:pPr>
            <a:r>
              <a:rPr lang="en-US" altLang="el-GR" dirty="0">
                <a:latin typeface="+mj-lt"/>
              </a:rPr>
              <a:t>Project Management and H2020 rules</a:t>
            </a:r>
          </a:p>
          <a:p>
            <a:pPr marL="971550" lvl="1" indent="-514350" eaLnBrk="1" fontAlgn="auto" hangingPunct="1">
              <a:spcAft>
                <a:spcPts val="0"/>
              </a:spcAft>
              <a:buFont typeface="+mj-lt"/>
              <a:buAutoNum type="romanLcPeriod"/>
              <a:defRPr/>
            </a:pPr>
            <a:r>
              <a:rPr lang="en-US" altLang="el-GR" dirty="0">
                <a:latin typeface="+mj-lt"/>
              </a:rPr>
              <a:t>Reimbursement rate </a:t>
            </a:r>
            <a:r>
              <a:rPr lang="en-US" altLang="el-GR" dirty="0" smtClean="0">
                <a:latin typeface="+mj-lt"/>
              </a:rPr>
              <a:t>- </a:t>
            </a:r>
            <a:r>
              <a:rPr lang="en-US" altLang="el-GR" dirty="0">
                <a:latin typeface="+mj-lt"/>
              </a:rPr>
              <a:t>indirect costs</a:t>
            </a:r>
          </a:p>
          <a:p>
            <a:pPr marL="971550" lvl="1" indent="-514350" eaLnBrk="1" fontAlgn="auto" hangingPunct="1">
              <a:spcAft>
                <a:spcPts val="0"/>
              </a:spcAft>
              <a:buFont typeface="+mj-lt"/>
              <a:buAutoNum type="romanLcPeriod"/>
              <a:defRPr/>
            </a:pPr>
            <a:r>
              <a:rPr lang="en-US" altLang="el-GR" dirty="0">
                <a:latin typeface="+mj-lt"/>
              </a:rPr>
              <a:t>Costs categories </a:t>
            </a:r>
            <a:r>
              <a:rPr lang="en-US" altLang="el-GR" dirty="0" smtClean="0">
                <a:latin typeface="+mj-lt"/>
              </a:rPr>
              <a:t>- </a:t>
            </a:r>
            <a:r>
              <a:rPr lang="en-US" altLang="el-GR" dirty="0">
                <a:latin typeface="+mj-lt"/>
              </a:rPr>
              <a:t>budget transfers</a:t>
            </a:r>
          </a:p>
          <a:p>
            <a:pPr marL="971550" lvl="1" indent="-514350" eaLnBrk="1" fontAlgn="auto" hangingPunct="1">
              <a:spcAft>
                <a:spcPts val="0"/>
              </a:spcAft>
              <a:buFont typeface="+mj-lt"/>
              <a:buAutoNum type="romanLcPeriod"/>
              <a:defRPr/>
            </a:pPr>
            <a:r>
              <a:rPr lang="en-US" altLang="el-GR" dirty="0">
                <a:latin typeface="+mj-lt"/>
              </a:rPr>
              <a:t>Payments</a:t>
            </a:r>
          </a:p>
          <a:p>
            <a:pPr marL="971550" lvl="1" indent="-514350" eaLnBrk="1" fontAlgn="auto" hangingPunct="1">
              <a:spcAft>
                <a:spcPts val="0"/>
              </a:spcAft>
              <a:buFont typeface="+mj-lt"/>
              <a:buAutoNum type="romanLcPeriod"/>
              <a:defRPr/>
            </a:pPr>
            <a:r>
              <a:rPr lang="en-US" altLang="el-GR" dirty="0">
                <a:latin typeface="+mj-lt"/>
              </a:rPr>
              <a:t>Keeping records - Timesheets</a:t>
            </a:r>
          </a:p>
          <a:p>
            <a:pPr marL="971550" lvl="1" indent="-514350" eaLnBrk="1" fontAlgn="auto" hangingPunct="1">
              <a:spcAft>
                <a:spcPts val="0"/>
              </a:spcAft>
              <a:buFont typeface="+mj-lt"/>
              <a:buAutoNum type="romanLcPeriod"/>
              <a:defRPr/>
            </a:pPr>
            <a:r>
              <a:rPr lang="en-US" altLang="el-GR" dirty="0">
                <a:latin typeface="+mj-lt"/>
              </a:rPr>
              <a:t>Monitoring (Checks, reviews and audits)</a:t>
            </a:r>
            <a:r>
              <a:rPr lang="en-US" altLang="el-GR" dirty="0">
                <a:solidFill>
                  <a:schemeClr val="tx1">
                    <a:lumMod val="65000"/>
                  </a:schemeClr>
                </a:solidFill>
                <a:latin typeface="+mj-lt"/>
              </a:rPr>
              <a:t> </a:t>
            </a:r>
          </a:p>
          <a:p>
            <a:pPr marL="514350" indent="-514350" eaLnBrk="1" fontAlgn="auto" hangingPunct="1">
              <a:spcAft>
                <a:spcPts val="0"/>
              </a:spcAft>
              <a:buFont typeface="+mj-lt"/>
              <a:buAutoNum type="arabicPeriod"/>
              <a:defRPr/>
            </a:pPr>
            <a:r>
              <a:rPr lang="en-US" altLang="el-GR" b="1" dirty="0">
                <a:solidFill>
                  <a:schemeClr val="tx1">
                    <a:lumMod val="65000"/>
                  </a:schemeClr>
                </a:solidFill>
                <a:latin typeface="+mj-lt"/>
              </a:rPr>
              <a:t>Periodic Reporting </a:t>
            </a:r>
            <a:r>
              <a:rPr lang="en-US" altLang="el-GR" b="1" dirty="0" smtClean="0">
                <a:solidFill>
                  <a:schemeClr val="tx1">
                    <a:lumMod val="65000"/>
                  </a:schemeClr>
                </a:solidFill>
                <a:latin typeface="+mj-lt"/>
              </a:rPr>
              <a:t>- </a:t>
            </a:r>
            <a:r>
              <a:rPr lang="en-US" altLang="el-GR" b="1" dirty="0">
                <a:solidFill>
                  <a:schemeClr val="tx1">
                    <a:lumMod val="65000"/>
                  </a:schemeClr>
                </a:solidFill>
                <a:latin typeface="+mj-lt"/>
              </a:rPr>
              <a:t>Periodic Management Reports</a:t>
            </a:r>
          </a:p>
          <a:p>
            <a:pPr marL="514350" indent="-514350" eaLnBrk="1" fontAlgn="auto" hangingPunct="1">
              <a:spcAft>
                <a:spcPts val="0"/>
              </a:spcAft>
              <a:buFont typeface="+mj-lt"/>
              <a:buAutoNum type="arabicPeriod"/>
              <a:defRPr/>
            </a:pPr>
            <a:r>
              <a:rPr lang="en-US" altLang="el-GR" dirty="0" smtClean="0">
                <a:latin typeface="+mj-lt"/>
              </a:rPr>
              <a:t>Risk management and contingency planning</a:t>
            </a:r>
          </a:p>
          <a:p>
            <a:pPr marL="514350" indent="-514350" eaLnBrk="1" fontAlgn="auto" hangingPunct="1">
              <a:spcAft>
                <a:spcPts val="0"/>
              </a:spcAft>
              <a:buFont typeface="+mj-lt"/>
              <a:buAutoNum type="arabicPeriod"/>
              <a:defRPr/>
            </a:pPr>
            <a:r>
              <a:rPr lang="en-US" altLang="el-GR" dirty="0" smtClean="0">
                <a:latin typeface="+mj-lt"/>
              </a:rPr>
              <a:t>Data management &amp; IPR</a:t>
            </a:r>
          </a:p>
          <a:p>
            <a:pPr marL="514350" indent="-514350" eaLnBrk="1" fontAlgn="auto" hangingPunct="1">
              <a:spcAft>
                <a:spcPts val="0"/>
              </a:spcAft>
              <a:buFont typeface="+mj-lt"/>
              <a:buAutoNum type="arabicPeriod"/>
              <a:defRPr/>
            </a:pPr>
            <a:r>
              <a:rPr lang="en-US" altLang="el-GR" dirty="0" smtClean="0">
                <a:latin typeface="+mj-lt"/>
              </a:rPr>
              <a:t>Quality </a:t>
            </a:r>
            <a:r>
              <a:rPr lang="en-US" altLang="el-GR" dirty="0">
                <a:latin typeface="+mj-lt"/>
              </a:rPr>
              <a:t>management </a:t>
            </a:r>
            <a:r>
              <a:rPr lang="en-US" altLang="el-GR" dirty="0" smtClean="0">
                <a:latin typeface="+mj-lt"/>
              </a:rPr>
              <a:t>scheme</a:t>
            </a:r>
            <a:endParaRPr lang="el-GR" altLang="el-GR" dirty="0">
              <a:latin typeface="+mj-lt"/>
            </a:endParaRPr>
          </a:p>
        </p:txBody>
      </p:sp>
      <p:sp>
        <p:nvSpPr>
          <p:cNvPr id="10" name="Rectangle 9">
            <a:extLst>
              <a:ext uri="{FF2B5EF4-FFF2-40B4-BE49-F238E27FC236}">
                <a16:creationId xmlns:a16="http://schemas.microsoft.com/office/drawing/2014/main" xmlns="" id="{ED5B5998-13D1-47F4-9826-DB910030CFD4}"/>
              </a:ext>
            </a:extLst>
          </p:cNvPr>
          <p:cNvSpPr/>
          <p:nvPr/>
        </p:nvSpPr>
        <p:spPr>
          <a:xfrm>
            <a:off x="1097280" y="4551256"/>
            <a:ext cx="9437370" cy="137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Rectangle 10">
            <a:extLst>
              <a:ext uri="{FF2B5EF4-FFF2-40B4-BE49-F238E27FC236}">
                <a16:creationId xmlns:a16="http://schemas.microsoft.com/office/drawing/2014/main" xmlns="" id="{ED5B5998-13D1-47F4-9826-DB910030CFD4}"/>
              </a:ext>
            </a:extLst>
          </p:cNvPr>
          <p:cNvSpPr/>
          <p:nvPr/>
        </p:nvSpPr>
        <p:spPr>
          <a:xfrm>
            <a:off x="1097280" y="2302167"/>
            <a:ext cx="9869214" cy="1658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39195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22</a:t>
            </a:fld>
            <a:endParaRPr lang="en-US"/>
          </a:p>
        </p:txBody>
      </p:sp>
      <p:sp>
        <p:nvSpPr>
          <p:cNvPr id="5" name="Title 4"/>
          <p:cNvSpPr>
            <a:spLocks noGrp="1"/>
          </p:cNvSpPr>
          <p:nvPr>
            <p:ph type="title"/>
          </p:nvPr>
        </p:nvSpPr>
        <p:spPr/>
        <p:txBody>
          <a:bodyPr/>
          <a:lstStyle/>
          <a:p>
            <a:r>
              <a:rPr lang="en-US" dirty="0" smtClean="0"/>
              <a:t>Periodic reporting in </a:t>
            </a:r>
            <a:r>
              <a:rPr lang="en-US" dirty="0" err="1" smtClean="0"/>
              <a:t>PnH</a:t>
            </a:r>
            <a:endParaRPr lang="el-GR" dirty="0"/>
          </a:p>
        </p:txBody>
      </p:sp>
      <p:sp>
        <p:nvSpPr>
          <p:cNvPr id="6" name="Content Placeholder 2">
            <a:extLst>
              <a:ext uri="{FF2B5EF4-FFF2-40B4-BE49-F238E27FC236}">
                <a16:creationId xmlns:a16="http://schemas.microsoft.com/office/drawing/2014/main" xmlns="" id="{4CA487CE-6CA3-4FDF-A41C-F32C508FB905}"/>
              </a:ext>
            </a:extLst>
          </p:cNvPr>
          <p:cNvSpPr>
            <a:spLocks noGrp="1"/>
          </p:cNvSpPr>
          <p:nvPr>
            <p:ph idx="1"/>
          </p:nvPr>
        </p:nvSpPr>
        <p:spPr/>
        <p:txBody>
          <a:bodyPr>
            <a:normAutofit/>
          </a:bodyPr>
          <a:lstStyle/>
          <a:p>
            <a:pPr algn="just" eaLnBrk="1" hangingPunct="1">
              <a:lnSpc>
                <a:spcPct val="70000"/>
              </a:lnSpc>
            </a:pPr>
            <a:endParaRPr lang="en-US" altLang="el-GR" sz="2200" b="1" dirty="0">
              <a:latin typeface="+mj-lt"/>
            </a:endParaRPr>
          </a:p>
          <a:p>
            <a:pPr algn="just">
              <a:lnSpc>
                <a:spcPct val="70000"/>
              </a:lnSpc>
              <a:buFont typeface="Courier New" panose="02070309020205020404" pitchFamily="49" charset="0"/>
              <a:buChar char="o"/>
            </a:pPr>
            <a:r>
              <a:rPr lang="en-US" altLang="el-GR" sz="2100" b="1" i="1" dirty="0" smtClean="0">
                <a:latin typeface="+mj-lt"/>
              </a:rPr>
              <a:t> D7.1.1 (</a:t>
            </a:r>
            <a:r>
              <a:rPr lang="en-US" altLang="el-GR" sz="2100" b="1" i="1" dirty="0">
                <a:latin typeface="+mj-lt"/>
              </a:rPr>
              <a:t>M6)</a:t>
            </a:r>
          </a:p>
          <a:p>
            <a:pPr algn="just">
              <a:lnSpc>
                <a:spcPct val="70000"/>
              </a:lnSpc>
              <a:buFont typeface="Courier New" panose="02070309020205020404" pitchFamily="49" charset="0"/>
              <a:buChar char="o"/>
            </a:pPr>
            <a:r>
              <a:rPr lang="en-US" altLang="el-GR" sz="2100" b="1" i="1" dirty="0" smtClean="0">
                <a:latin typeface="+mj-lt"/>
              </a:rPr>
              <a:t> D7.1.2 [</a:t>
            </a:r>
            <a:r>
              <a:rPr lang="en-US" altLang="el-GR" sz="2100" b="1" i="1" dirty="0" err="1" smtClean="0">
                <a:latin typeface="+mj-lt"/>
              </a:rPr>
              <a:t>a,b,c</a:t>
            </a:r>
            <a:r>
              <a:rPr lang="en-US" altLang="el-GR" sz="2100" b="1" i="1" dirty="0" smtClean="0">
                <a:latin typeface="+mj-lt"/>
              </a:rPr>
              <a:t>] (M12, M24, M36)</a:t>
            </a:r>
            <a:endParaRPr lang="en-US" altLang="el-GR" sz="2100" b="1" i="1" dirty="0">
              <a:latin typeface="+mj-lt"/>
            </a:endParaRPr>
          </a:p>
          <a:p>
            <a:pPr algn="just">
              <a:lnSpc>
                <a:spcPct val="70000"/>
              </a:lnSpc>
              <a:buFont typeface="Courier New" panose="02070309020205020404" pitchFamily="49" charset="0"/>
              <a:buChar char="o"/>
            </a:pPr>
            <a:r>
              <a:rPr lang="en-US" altLang="el-GR" sz="2100" b="1" i="1" dirty="0" smtClean="0">
                <a:latin typeface="+mj-lt"/>
              </a:rPr>
              <a:t> D7.1.3 (M51)</a:t>
            </a:r>
          </a:p>
          <a:p>
            <a:pPr algn="just">
              <a:lnSpc>
                <a:spcPct val="70000"/>
              </a:lnSpc>
              <a:buFont typeface="Courier New" panose="02070309020205020404" pitchFamily="49" charset="0"/>
              <a:buChar char="o"/>
            </a:pPr>
            <a:endParaRPr lang="en-US" altLang="el-GR" sz="2100" b="1" i="1" dirty="0">
              <a:solidFill>
                <a:srgbClr val="FF0000"/>
              </a:solidFill>
              <a:latin typeface="+mj-lt"/>
            </a:endParaRPr>
          </a:p>
          <a:p>
            <a:pPr algn="just">
              <a:lnSpc>
                <a:spcPct val="70000"/>
              </a:lnSpc>
              <a:buFont typeface="Courier New" panose="02070309020205020404" pitchFamily="49" charset="0"/>
              <a:buChar char="o"/>
            </a:pPr>
            <a:r>
              <a:rPr lang="en-US" altLang="el-GR" sz="1900" dirty="0" smtClean="0">
                <a:solidFill>
                  <a:srgbClr val="FF0000"/>
                </a:solidFill>
                <a:latin typeface="+mj-lt"/>
              </a:rPr>
              <a:t>The </a:t>
            </a:r>
            <a:r>
              <a:rPr lang="en-US" altLang="el-GR" sz="1900" dirty="0">
                <a:solidFill>
                  <a:srgbClr val="FF0000"/>
                </a:solidFill>
                <a:latin typeface="+mj-lt"/>
              </a:rPr>
              <a:t>document (</a:t>
            </a:r>
            <a:r>
              <a:rPr lang="en-US" altLang="el-GR" sz="1900" b="1" i="1" dirty="0">
                <a:solidFill>
                  <a:srgbClr val="FF0000"/>
                </a:solidFill>
                <a:latin typeface="+mj-lt"/>
              </a:rPr>
              <a:t>technical</a:t>
            </a:r>
            <a:r>
              <a:rPr lang="en-US" altLang="el-GR" sz="1900" dirty="0">
                <a:solidFill>
                  <a:srgbClr val="FF0000"/>
                </a:solidFill>
                <a:latin typeface="+mj-lt"/>
              </a:rPr>
              <a:t> and </a:t>
            </a:r>
            <a:r>
              <a:rPr lang="en-US" altLang="el-GR" sz="1900" b="1" i="1" dirty="0">
                <a:solidFill>
                  <a:srgbClr val="FF0000"/>
                </a:solidFill>
                <a:latin typeface="+mj-lt"/>
              </a:rPr>
              <a:t>financial</a:t>
            </a:r>
            <a:r>
              <a:rPr lang="en-US" altLang="el-GR" sz="1900" dirty="0">
                <a:solidFill>
                  <a:srgbClr val="FF0000"/>
                </a:solidFill>
                <a:latin typeface="+mj-lt"/>
              </a:rPr>
              <a:t> progress) is also sent to the </a:t>
            </a:r>
            <a:r>
              <a:rPr lang="en-US" altLang="el-GR" sz="1900" dirty="0" smtClean="0">
                <a:solidFill>
                  <a:srgbClr val="FF0000"/>
                </a:solidFill>
                <a:latin typeface="+mj-lt"/>
              </a:rPr>
              <a:t>PO</a:t>
            </a:r>
          </a:p>
          <a:p>
            <a:pPr algn="just">
              <a:lnSpc>
                <a:spcPct val="70000"/>
              </a:lnSpc>
              <a:buFont typeface="Courier New" panose="02070309020205020404" pitchFamily="49" charset="0"/>
              <a:buChar char="o"/>
            </a:pPr>
            <a:endParaRPr lang="en-US" altLang="el-GR" sz="2200" dirty="0">
              <a:latin typeface="+mj-lt"/>
            </a:endParaRPr>
          </a:p>
          <a:p>
            <a:pPr algn="just">
              <a:lnSpc>
                <a:spcPct val="70000"/>
              </a:lnSpc>
              <a:buFont typeface="Courier New" panose="02070309020205020404" pitchFamily="49" charset="0"/>
              <a:buChar char="o"/>
            </a:pPr>
            <a:r>
              <a:rPr lang="en-US" altLang="el-GR" sz="2200" dirty="0" smtClean="0">
                <a:latin typeface="+mj-lt"/>
              </a:rPr>
              <a:t> Project </a:t>
            </a:r>
            <a:r>
              <a:rPr lang="en-US" altLang="el-GR" sz="2200" dirty="0">
                <a:latin typeface="+mj-lt"/>
              </a:rPr>
              <a:t>reporting periods (</a:t>
            </a:r>
            <a:r>
              <a:rPr lang="en-US" altLang="el-GR" sz="2200" dirty="0" smtClean="0">
                <a:latin typeface="+mj-lt"/>
              </a:rPr>
              <a:t>M18, M36</a:t>
            </a:r>
            <a:r>
              <a:rPr lang="el-GR" altLang="el-GR" sz="2200" dirty="0" smtClean="0">
                <a:latin typeface="+mj-lt"/>
              </a:rPr>
              <a:t>,</a:t>
            </a:r>
            <a:r>
              <a:rPr lang="en-US" altLang="el-GR" sz="2200" dirty="0" smtClean="0">
                <a:latin typeface="+mj-lt"/>
              </a:rPr>
              <a:t> M51)</a:t>
            </a:r>
            <a:endParaRPr lang="en-US" altLang="el-GR" sz="1500" dirty="0">
              <a:latin typeface="+mj-lt"/>
            </a:endParaRPr>
          </a:p>
          <a:p>
            <a:pPr lvl="1" algn="just">
              <a:lnSpc>
                <a:spcPct val="70000"/>
              </a:lnSpc>
            </a:pPr>
            <a:r>
              <a:rPr lang="en-US" altLang="el-GR" sz="1900" dirty="0">
                <a:latin typeface="+mj-lt"/>
              </a:rPr>
              <a:t>Overview, including a publishable summary of the progress of work</a:t>
            </a:r>
          </a:p>
          <a:p>
            <a:pPr lvl="1" algn="just">
              <a:lnSpc>
                <a:spcPct val="70000"/>
              </a:lnSpc>
            </a:pPr>
            <a:r>
              <a:rPr lang="en-US" altLang="el-GR" sz="1900" dirty="0">
                <a:latin typeface="+mj-lt"/>
              </a:rPr>
              <a:t>An explanation of the use of the resources</a:t>
            </a:r>
          </a:p>
          <a:p>
            <a:pPr lvl="1" algn="just">
              <a:lnSpc>
                <a:spcPct val="70000"/>
              </a:lnSpc>
            </a:pPr>
            <a:r>
              <a:rPr lang="en-US" altLang="el-GR" sz="1900" dirty="0">
                <a:latin typeface="+mj-lt"/>
              </a:rPr>
              <a:t>Financial Statements (Form C)</a:t>
            </a:r>
            <a:endParaRPr lang="el-GR" altLang="el-GR" sz="1900" dirty="0">
              <a:latin typeface="+mj-lt"/>
            </a:endParaRPr>
          </a:p>
        </p:txBody>
      </p:sp>
    </p:spTree>
    <p:extLst>
      <p:ext uri="{BB962C8B-B14F-4D97-AF65-F5344CB8AC3E}">
        <p14:creationId xmlns:p14="http://schemas.microsoft.com/office/powerpoint/2010/main" val="2077132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23</a:t>
            </a:fld>
            <a:endParaRPr lang="en-US"/>
          </a:p>
        </p:txBody>
      </p:sp>
      <p:sp>
        <p:nvSpPr>
          <p:cNvPr id="5" name="Title 4"/>
          <p:cNvSpPr>
            <a:spLocks noGrp="1"/>
          </p:cNvSpPr>
          <p:nvPr>
            <p:ph type="title"/>
          </p:nvPr>
        </p:nvSpPr>
        <p:spPr/>
        <p:txBody>
          <a:bodyPr/>
          <a:lstStyle/>
          <a:p>
            <a:r>
              <a:rPr lang="en-US" dirty="0"/>
              <a:t>Project Management</a:t>
            </a:r>
            <a:endParaRPr lang="el-GR" dirty="0"/>
          </a:p>
        </p:txBody>
      </p:sp>
      <p:sp>
        <p:nvSpPr>
          <p:cNvPr id="6" name="Content Placeholder 2">
            <a:extLst>
              <a:ext uri="{FF2B5EF4-FFF2-40B4-BE49-F238E27FC236}">
                <a16:creationId xmlns:a16="http://schemas.microsoft.com/office/drawing/2014/main" xmlns="" id="{916CFB31-7926-4A8A-89AE-FEC616E9F7F7}"/>
              </a:ext>
            </a:extLst>
          </p:cNvPr>
          <p:cNvSpPr>
            <a:spLocks noGrp="1"/>
          </p:cNvSpPr>
          <p:nvPr>
            <p:ph idx="1"/>
          </p:nvPr>
        </p:nvSpPr>
        <p:spPr/>
        <p:txBody>
          <a:bodyPr rtlCol="0">
            <a:normAutofit/>
          </a:bodyPr>
          <a:lstStyle/>
          <a:p>
            <a:pPr eaLnBrk="1" fontAlgn="auto" hangingPunct="1">
              <a:spcAft>
                <a:spcPts val="0"/>
              </a:spcAft>
              <a:defRPr/>
            </a:pPr>
            <a:endParaRPr lang="en-US" altLang="el-GR" dirty="0">
              <a:solidFill>
                <a:schemeClr val="tx1">
                  <a:lumMod val="65000"/>
                </a:schemeClr>
              </a:solidFill>
              <a:latin typeface="+mj-lt"/>
            </a:endParaRPr>
          </a:p>
          <a:p>
            <a:pPr marL="514350" indent="-514350" eaLnBrk="1" fontAlgn="auto" hangingPunct="1">
              <a:spcAft>
                <a:spcPts val="0"/>
              </a:spcAft>
              <a:buFont typeface="+mj-lt"/>
              <a:buAutoNum type="arabicPeriod"/>
              <a:defRPr/>
            </a:pPr>
            <a:r>
              <a:rPr lang="en-US" altLang="el-GR" dirty="0">
                <a:latin typeface="+mj-lt"/>
              </a:rPr>
              <a:t>Project Management and H2020 rules</a:t>
            </a:r>
          </a:p>
          <a:p>
            <a:pPr marL="971550" lvl="1" indent="-514350" eaLnBrk="1" fontAlgn="auto" hangingPunct="1">
              <a:spcAft>
                <a:spcPts val="0"/>
              </a:spcAft>
              <a:buFont typeface="+mj-lt"/>
              <a:buAutoNum type="romanLcPeriod"/>
              <a:defRPr/>
            </a:pPr>
            <a:r>
              <a:rPr lang="en-US" altLang="el-GR" dirty="0">
                <a:latin typeface="+mj-lt"/>
              </a:rPr>
              <a:t>Reimbursement rate </a:t>
            </a:r>
            <a:r>
              <a:rPr lang="en-US" altLang="el-GR" dirty="0" smtClean="0">
                <a:latin typeface="+mj-lt"/>
              </a:rPr>
              <a:t>- </a:t>
            </a:r>
            <a:r>
              <a:rPr lang="en-US" altLang="el-GR" dirty="0">
                <a:latin typeface="+mj-lt"/>
              </a:rPr>
              <a:t>indirect costs</a:t>
            </a:r>
          </a:p>
          <a:p>
            <a:pPr marL="971550" lvl="1" indent="-514350" eaLnBrk="1" fontAlgn="auto" hangingPunct="1">
              <a:spcAft>
                <a:spcPts val="0"/>
              </a:spcAft>
              <a:buFont typeface="+mj-lt"/>
              <a:buAutoNum type="romanLcPeriod"/>
              <a:defRPr/>
            </a:pPr>
            <a:r>
              <a:rPr lang="en-US" altLang="el-GR" dirty="0">
                <a:latin typeface="+mj-lt"/>
              </a:rPr>
              <a:t>Costs categories </a:t>
            </a:r>
            <a:r>
              <a:rPr lang="en-US" altLang="el-GR" dirty="0" smtClean="0">
                <a:latin typeface="+mj-lt"/>
              </a:rPr>
              <a:t>- </a:t>
            </a:r>
            <a:r>
              <a:rPr lang="en-US" altLang="el-GR" dirty="0">
                <a:latin typeface="+mj-lt"/>
              </a:rPr>
              <a:t>budget transfers</a:t>
            </a:r>
          </a:p>
          <a:p>
            <a:pPr marL="971550" lvl="1" indent="-514350" eaLnBrk="1" fontAlgn="auto" hangingPunct="1">
              <a:spcAft>
                <a:spcPts val="0"/>
              </a:spcAft>
              <a:buFont typeface="+mj-lt"/>
              <a:buAutoNum type="romanLcPeriod"/>
              <a:defRPr/>
            </a:pPr>
            <a:r>
              <a:rPr lang="en-US" altLang="el-GR" dirty="0">
                <a:latin typeface="+mj-lt"/>
              </a:rPr>
              <a:t>Payments</a:t>
            </a:r>
          </a:p>
          <a:p>
            <a:pPr marL="971550" lvl="1" indent="-514350" eaLnBrk="1" fontAlgn="auto" hangingPunct="1">
              <a:spcAft>
                <a:spcPts val="0"/>
              </a:spcAft>
              <a:buFont typeface="+mj-lt"/>
              <a:buAutoNum type="romanLcPeriod"/>
              <a:defRPr/>
            </a:pPr>
            <a:r>
              <a:rPr lang="en-US" altLang="el-GR" dirty="0">
                <a:latin typeface="+mj-lt"/>
              </a:rPr>
              <a:t>Keeping records - Timesheets</a:t>
            </a:r>
          </a:p>
          <a:p>
            <a:pPr marL="971550" lvl="1" indent="-514350" eaLnBrk="1" fontAlgn="auto" hangingPunct="1">
              <a:spcAft>
                <a:spcPts val="0"/>
              </a:spcAft>
              <a:buFont typeface="+mj-lt"/>
              <a:buAutoNum type="romanLcPeriod"/>
              <a:defRPr/>
            </a:pPr>
            <a:r>
              <a:rPr lang="en-US" altLang="el-GR" dirty="0">
                <a:latin typeface="+mj-lt"/>
              </a:rPr>
              <a:t>Monitoring (Checks, reviews and audits)</a:t>
            </a:r>
            <a:r>
              <a:rPr lang="en-US" altLang="el-GR" dirty="0">
                <a:solidFill>
                  <a:schemeClr val="tx1">
                    <a:lumMod val="65000"/>
                  </a:schemeClr>
                </a:solidFill>
                <a:latin typeface="+mj-lt"/>
              </a:rPr>
              <a:t> </a:t>
            </a:r>
          </a:p>
          <a:p>
            <a:pPr marL="514350" indent="-514350" eaLnBrk="1" fontAlgn="auto" hangingPunct="1">
              <a:spcAft>
                <a:spcPts val="0"/>
              </a:spcAft>
              <a:buFont typeface="+mj-lt"/>
              <a:buAutoNum type="arabicPeriod"/>
              <a:defRPr/>
            </a:pPr>
            <a:r>
              <a:rPr lang="en-US" altLang="el-GR" dirty="0">
                <a:latin typeface="+mj-lt"/>
              </a:rPr>
              <a:t>Periodic Reporting – Periodic Management Reports</a:t>
            </a:r>
          </a:p>
          <a:p>
            <a:pPr marL="514350" indent="-514350" eaLnBrk="1" fontAlgn="auto" hangingPunct="1">
              <a:spcAft>
                <a:spcPts val="0"/>
              </a:spcAft>
              <a:buFont typeface="+mj-lt"/>
              <a:buAutoNum type="arabicPeriod"/>
              <a:defRPr/>
            </a:pPr>
            <a:r>
              <a:rPr lang="en-US" altLang="el-GR" b="1" dirty="0" smtClean="0">
                <a:solidFill>
                  <a:schemeClr val="tx1"/>
                </a:solidFill>
                <a:latin typeface="+mj-lt"/>
              </a:rPr>
              <a:t>Risk management and contingency planning</a:t>
            </a:r>
          </a:p>
          <a:p>
            <a:pPr marL="514350" indent="-514350" eaLnBrk="1" fontAlgn="auto" hangingPunct="1">
              <a:spcAft>
                <a:spcPts val="0"/>
              </a:spcAft>
              <a:buFont typeface="+mj-lt"/>
              <a:buAutoNum type="arabicPeriod"/>
              <a:defRPr/>
            </a:pPr>
            <a:r>
              <a:rPr lang="en-US" altLang="el-GR" dirty="0" smtClean="0">
                <a:latin typeface="+mj-lt"/>
              </a:rPr>
              <a:t>Data management &amp; IPR</a:t>
            </a:r>
          </a:p>
          <a:p>
            <a:pPr marL="514350" indent="-514350" eaLnBrk="1" fontAlgn="auto" hangingPunct="1">
              <a:spcAft>
                <a:spcPts val="0"/>
              </a:spcAft>
              <a:buFont typeface="+mj-lt"/>
              <a:buAutoNum type="arabicPeriod"/>
              <a:defRPr/>
            </a:pPr>
            <a:r>
              <a:rPr lang="en-US" altLang="el-GR" dirty="0" smtClean="0">
                <a:latin typeface="+mj-lt"/>
              </a:rPr>
              <a:t>Quality </a:t>
            </a:r>
            <a:r>
              <a:rPr lang="en-US" altLang="el-GR" dirty="0">
                <a:latin typeface="+mj-lt"/>
              </a:rPr>
              <a:t>management </a:t>
            </a:r>
            <a:r>
              <a:rPr lang="en-US" altLang="el-GR" dirty="0" smtClean="0">
                <a:latin typeface="+mj-lt"/>
              </a:rPr>
              <a:t>scheme</a:t>
            </a:r>
            <a:endParaRPr lang="el-GR" altLang="el-GR" dirty="0">
              <a:latin typeface="+mj-lt"/>
            </a:endParaRPr>
          </a:p>
        </p:txBody>
      </p:sp>
      <p:sp>
        <p:nvSpPr>
          <p:cNvPr id="10" name="Rectangle 9">
            <a:extLst>
              <a:ext uri="{FF2B5EF4-FFF2-40B4-BE49-F238E27FC236}">
                <a16:creationId xmlns:a16="http://schemas.microsoft.com/office/drawing/2014/main" xmlns="" id="{ED5B5998-13D1-47F4-9826-DB910030CFD4}"/>
              </a:ext>
            </a:extLst>
          </p:cNvPr>
          <p:cNvSpPr/>
          <p:nvPr/>
        </p:nvSpPr>
        <p:spPr>
          <a:xfrm>
            <a:off x="1097280" y="4855802"/>
            <a:ext cx="9437370" cy="1068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Rectangle 10">
            <a:extLst>
              <a:ext uri="{FF2B5EF4-FFF2-40B4-BE49-F238E27FC236}">
                <a16:creationId xmlns:a16="http://schemas.microsoft.com/office/drawing/2014/main" xmlns="" id="{ED5B5998-13D1-47F4-9826-DB910030CFD4}"/>
              </a:ext>
            </a:extLst>
          </p:cNvPr>
          <p:cNvSpPr/>
          <p:nvPr/>
        </p:nvSpPr>
        <p:spPr>
          <a:xfrm>
            <a:off x="1097280" y="2302166"/>
            <a:ext cx="9869214" cy="2097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39155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24</a:t>
            </a:fld>
            <a:endParaRPr lang="en-US"/>
          </a:p>
        </p:txBody>
      </p:sp>
      <p:sp>
        <p:nvSpPr>
          <p:cNvPr id="5" name="Title 4"/>
          <p:cNvSpPr>
            <a:spLocks noGrp="1"/>
          </p:cNvSpPr>
          <p:nvPr>
            <p:ph type="title"/>
          </p:nvPr>
        </p:nvSpPr>
        <p:spPr>
          <a:xfrm>
            <a:off x="1097280" y="286603"/>
            <a:ext cx="10332720" cy="1458114"/>
          </a:xfrm>
        </p:spPr>
        <p:txBody>
          <a:bodyPr/>
          <a:lstStyle/>
          <a:p>
            <a:r>
              <a:rPr lang="en-US" dirty="0" smtClean="0"/>
              <a:t>Risk Management &amp; contingency plan</a:t>
            </a:r>
            <a:endParaRPr lang="el-GR" dirty="0"/>
          </a:p>
        </p:txBody>
      </p:sp>
      <p:sp>
        <p:nvSpPr>
          <p:cNvPr id="6" name="Content Placeholder 2">
            <a:extLst>
              <a:ext uri="{FF2B5EF4-FFF2-40B4-BE49-F238E27FC236}">
                <a16:creationId xmlns:a16="http://schemas.microsoft.com/office/drawing/2014/main" xmlns="" id="{3484F5DA-7258-41C4-929A-453F61F8DD6E}"/>
              </a:ext>
            </a:extLst>
          </p:cNvPr>
          <p:cNvSpPr>
            <a:spLocks noGrp="1"/>
          </p:cNvSpPr>
          <p:nvPr>
            <p:ph idx="1"/>
          </p:nvPr>
        </p:nvSpPr>
        <p:spPr/>
        <p:txBody>
          <a:bodyPr>
            <a:normAutofit fontScale="92500" lnSpcReduction="10000"/>
          </a:bodyPr>
          <a:lstStyle/>
          <a:p>
            <a:pPr algn="just" eaLnBrk="1" hangingPunct="1">
              <a:lnSpc>
                <a:spcPct val="80000"/>
              </a:lnSpc>
            </a:pPr>
            <a:endParaRPr lang="en-US" altLang="el-GR" sz="2000" dirty="0">
              <a:latin typeface="+mj-lt"/>
            </a:endParaRPr>
          </a:p>
          <a:p>
            <a:pPr algn="just" eaLnBrk="1" hangingPunct="1">
              <a:lnSpc>
                <a:spcPct val="80000"/>
              </a:lnSpc>
            </a:pPr>
            <a:r>
              <a:rPr lang="en-US" altLang="el-GR" sz="2000" dirty="0">
                <a:latin typeface="+mj-lt"/>
              </a:rPr>
              <a:t>Main Objectives</a:t>
            </a:r>
          </a:p>
          <a:p>
            <a:pPr lvl="1" algn="just" eaLnBrk="1" hangingPunct="1">
              <a:lnSpc>
                <a:spcPct val="80000"/>
              </a:lnSpc>
            </a:pPr>
            <a:r>
              <a:rPr lang="en-US" altLang="el-GR" sz="1800" dirty="0">
                <a:latin typeface="+mj-lt"/>
              </a:rPr>
              <a:t>Identify (in early stages) risks per WP (WP leaders)</a:t>
            </a:r>
          </a:p>
          <a:p>
            <a:pPr lvl="1" algn="just" eaLnBrk="1" hangingPunct="1">
              <a:lnSpc>
                <a:spcPct val="80000"/>
              </a:lnSpc>
            </a:pPr>
            <a:r>
              <a:rPr lang="en-US" altLang="el-GR" sz="1800" dirty="0">
                <a:latin typeface="+mj-lt"/>
              </a:rPr>
              <a:t>Provide list of risks (technical, scientific, legal, </a:t>
            </a:r>
            <a:r>
              <a:rPr lang="en-US" altLang="el-GR" sz="1800" dirty="0" err="1">
                <a:latin typeface="+mj-lt"/>
              </a:rPr>
              <a:t>behavioural</a:t>
            </a:r>
            <a:r>
              <a:rPr lang="en-US" altLang="el-GR" sz="1800" dirty="0">
                <a:latin typeface="+mj-lt"/>
              </a:rPr>
              <a:t>, etc.) and </a:t>
            </a:r>
            <a:r>
              <a:rPr lang="en-US" altLang="el-GR" sz="1800" dirty="0" smtClean="0">
                <a:latin typeface="+mj-lt"/>
              </a:rPr>
              <a:t>contingency plans</a:t>
            </a:r>
            <a:endParaRPr lang="en-US" altLang="el-GR" sz="1800" dirty="0">
              <a:latin typeface="+mj-lt"/>
            </a:endParaRPr>
          </a:p>
          <a:p>
            <a:pPr lvl="2" algn="just" eaLnBrk="1" hangingPunct="1">
              <a:lnSpc>
                <a:spcPct val="80000"/>
              </a:lnSpc>
            </a:pPr>
            <a:r>
              <a:rPr lang="en-US" altLang="el-GR" sz="1600" dirty="0">
                <a:latin typeface="+mj-lt"/>
              </a:rPr>
              <a:t>Provisional for each project outcome (software, etc.)</a:t>
            </a:r>
          </a:p>
          <a:p>
            <a:pPr lvl="2" algn="just" eaLnBrk="1" hangingPunct="1">
              <a:lnSpc>
                <a:spcPct val="80000"/>
              </a:lnSpc>
            </a:pPr>
            <a:r>
              <a:rPr lang="en-US" altLang="el-GR" sz="1600" dirty="0">
                <a:latin typeface="+mj-lt"/>
              </a:rPr>
              <a:t>Utilizing established methodologies for risk analysis (failure mode, effects analysis)</a:t>
            </a:r>
          </a:p>
          <a:p>
            <a:pPr algn="just" eaLnBrk="1" hangingPunct="1">
              <a:lnSpc>
                <a:spcPct val="80000"/>
              </a:lnSpc>
            </a:pPr>
            <a:endParaRPr lang="en-US" altLang="el-GR" sz="2000" dirty="0">
              <a:latin typeface="+mj-lt"/>
            </a:endParaRPr>
          </a:p>
          <a:p>
            <a:pPr algn="just" eaLnBrk="1" hangingPunct="1">
              <a:lnSpc>
                <a:spcPct val="80000"/>
              </a:lnSpc>
            </a:pPr>
            <a:r>
              <a:rPr lang="en-US" altLang="el-GR" sz="2000" dirty="0">
                <a:latin typeface="+mj-lt"/>
              </a:rPr>
              <a:t>Actions from partners</a:t>
            </a:r>
          </a:p>
          <a:p>
            <a:pPr lvl="1" algn="just" eaLnBrk="1" hangingPunct="1">
              <a:lnSpc>
                <a:spcPct val="80000"/>
              </a:lnSpc>
            </a:pPr>
            <a:r>
              <a:rPr lang="en-US" altLang="el-GR" sz="1800" dirty="0">
                <a:latin typeface="+mj-lt"/>
              </a:rPr>
              <a:t>Inform of new identified risks to the </a:t>
            </a:r>
            <a:r>
              <a:rPr lang="en-US" altLang="el-GR" sz="1800" dirty="0" smtClean="0">
                <a:latin typeface="+mj-lt"/>
              </a:rPr>
              <a:t>PB</a:t>
            </a:r>
            <a:endParaRPr lang="en-US" altLang="el-GR" sz="1800" dirty="0">
              <a:latin typeface="+mj-lt"/>
            </a:endParaRPr>
          </a:p>
          <a:p>
            <a:pPr lvl="1" algn="just" eaLnBrk="1" hangingPunct="1">
              <a:lnSpc>
                <a:spcPct val="80000"/>
              </a:lnSpc>
            </a:pPr>
            <a:r>
              <a:rPr lang="en-US" altLang="el-GR" sz="1800" dirty="0">
                <a:latin typeface="+mj-lt"/>
              </a:rPr>
              <a:t>Enhance the original risks identified during the project preparation and propose corresponding mitigation measures (CERTH to request input from all partners until </a:t>
            </a:r>
            <a:r>
              <a:rPr lang="en-US" altLang="el-GR" sz="1800" dirty="0" smtClean="0">
                <a:latin typeface="+mj-lt"/>
              </a:rPr>
              <a:t>M3)</a:t>
            </a:r>
          </a:p>
          <a:p>
            <a:pPr marL="201168" lvl="1" indent="0" algn="just" eaLnBrk="1" hangingPunct="1">
              <a:lnSpc>
                <a:spcPct val="80000"/>
              </a:lnSpc>
              <a:buNone/>
            </a:pPr>
            <a:endParaRPr lang="en-US" altLang="el-GR" dirty="0">
              <a:latin typeface="+mj-lt"/>
            </a:endParaRPr>
          </a:p>
          <a:p>
            <a:pPr marL="201168" lvl="1" indent="0" algn="just" eaLnBrk="1" hangingPunct="1">
              <a:lnSpc>
                <a:spcPct val="80000"/>
              </a:lnSpc>
              <a:buNone/>
            </a:pPr>
            <a:r>
              <a:rPr lang="en-US" altLang="el-GR" sz="1800" b="1" dirty="0" smtClean="0">
                <a:latin typeface="+mj-lt"/>
              </a:rPr>
              <a:t>D7.2.2</a:t>
            </a:r>
            <a:r>
              <a:rPr lang="en-US" altLang="el-GR" sz="1800" dirty="0" smtClean="0">
                <a:latin typeface="+mj-lt"/>
              </a:rPr>
              <a:t> Risk Assessment (</a:t>
            </a:r>
            <a:r>
              <a:rPr lang="en-US" altLang="el-GR" sz="1800" b="1" dirty="0" smtClean="0">
                <a:latin typeface="+mj-lt"/>
              </a:rPr>
              <a:t>M6</a:t>
            </a:r>
            <a:r>
              <a:rPr lang="en-US" altLang="el-GR" sz="1800" dirty="0" smtClean="0">
                <a:latin typeface="+mj-lt"/>
              </a:rPr>
              <a:t>)</a:t>
            </a:r>
          </a:p>
          <a:p>
            <a:pPr marL="201168" lvl="1" indent="0" algn="just">
              <a:lnSpc>
                <a:spcPct val="80000"/>
              </a:lnSpc>
              <a:buNone/>
            </a:pPr>
            <a:r>
              <a:rPr lang="en-US" altLang="el-GR" b="1" dirty="0" smtClean="0">
                <a:latin typeface="+mj-lt"/>
              </a:rPr>
              <a:t>D7.2.3</a:t>
            </a:r>
            <a:r>
              <a:rPr lang="en-US" altLang="el-GR" dirty="0" smtClean="0">
                <a:latin typeface="+mj-lt"/>
              </a:rPr>
              <a:t> </a:t>
            </a:r>
            <a:r>
              <a:rPr lang="en-GB" dirty="0" smtClean="0">
                <a:latin typeface="+mj-lt"/>
              </a:rPr>
              <a:t>Ethical </a:t>
            </a:r>
            <a:r>
              <a:rPr lang="en-GB" dirty="0">
                <a:latin typeface="+mj-lt"/>
              </a:rPr>
              <a:t>monitoring &amp; Contingency Plans </a:t>
            </a:r>
            <a:r>
              <a:rPr lang="en-GB" dirty="0" smtClean="0">
                <a:latin typeface="+mj-lt"/>
              </a:rPr>
              <a:t>(</a:t>
            </a:r>
            <a:r>
              <a:rPr lang="en-GB" b="1" dirty="0" smtClean="0">
                <a:latin typeface="+mj-lt"/>
              </a:rPr>
              <a:t>M6)</a:t>
            </a:r>
            <a:r>
              <a:rPr lang="en-GB" dirty="0">
                <a:latin typeface="+mj-lt"/>
              </a:rPr>
              <a:t>	</a:t>
            </a:r>
          </a:p>
          <a:p>
            <a:pPr marL="201168" lvl="1" indent="0" algn="just" eaLnBrk="1" hangingPunct="1">
              <a:lnSpc>
                <a:spcPct val="80000"/>
              </a:lnSpc>
              <a:buNone/>
            </a:pPr>
            <a:endParaRPr lang="en-US" altLang="el-GR" sz="1800" dirty="0">
              <a:latin typeface="+mj-lt"/>
            </a:endParaRPr>
          </a:p>
        </p:txBody>
      </p:sp>
    </p:spTree>
    <p:extLst>
      <p:ext uri="{BB962C8B-B14F-4D97-AF65-F5344CB8AC3E}">
        <p14:creationId xmlns:p14="http://schemas.microsoft.com/office/powerpoint/2010/main" val="4212533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25</a:t>
            </a:fld>
            <a:endParaRPr lang="en-US"/>
          </a:p>
        </p:txBody>
      </p:sp>
      <p:sp>
        <p:nvSpPr>
          <p:cNvPr id="5" name="Title 4"/>
          <p:cNvSpPr>
            <a:spLocks noGrp="1"/>
          </p:cNvSpPr>
          <p:nvPr>
            <p:ph type="title"/>
          </p:nvPr>
        </p:nvSpPr>
        <p:spPr/>
        <p:txBody>
          <a:bodyPr/>
          <a:lstStyle/>
          <a:p>
            <a:r>
              <a:rPr lang="en-US" dirty="0"/>
              <a:t>Project Management</a:t>
            </a:r>
            <a:endParaRPr lang="el-GR" dirty="0"/>
          </a:p>
        </p:txBody>
      </p:sp>
      <p:sp>
        <p:nvSpPr>
          <p:cNvPr id="6" name="Content Placeholder 2">
            <a:extLst>
              <a:ext uri="{FF2B5EF4-FFF2-40B4-BE49-F238E27FC236}">
                <a16:creationId xmlns:a16="http://schemas.microsoft.com/office/drawing/2014/main" xmlns="" id="{916CFB31-7926-4A8A-89AE-FEC616E9F7F7}"/>
              </a:ext>
            </a:extLst>
          </p:cNvPr>
          <p:cNvSpPr>
            <a:spLocks noGrp="1"/>
          </p:cNvSpPr>
          <p:nvPr>
            <p:ph idx="1"/>
          </p:nvPr>
        </p:nvSpPr>
        <p:spPr/>
        <p:txBody>
          <a:bodyPr rtlCol="0">
            <a:normAutofit/>
          </a:bodyPr>
          <a:lstStyle/>
          <a:p>
            <a:pPr eaLnBrk="1" fontAlgn="auto" hangingPunct="1">
              <a:spcAft>
                <a:spcPts val="0"/>
              </a:spcAft>
              <a:defRPr/>
            </a:pPr>
            <a:endParaRPr lang="en-US" altLang="el-GR" dirty="0">
              <a:solidFill>
                <a:schemeClr val="tx1">
                  <a:lumMod val="65000"/>
                </a:schemeClr>
              </a:solidFill>
              <a:latin typeface="+mj-lt"/>
            </a:endParaRPr>
          </a:p>
          <a:p>
            <a:pPr marL="514350" indent="-514350" eaLnBrk="1" fontAlgn="auto" hangingPunct="1">
              <a:spcAft>
                <a:spcPts val="0"/>
              </a:spcAft>
              <a:buFont typeface="+mj-lt"/>
              <a:buAutoNum type="arabicPeriod"/>
              <a:defRPr/>
            </a:pPr>
            <a:r>
              <a:rPr lang="en-US" altLang="el-GR" dirty="0">
                <a:latin typeface="+mj-lt"/>
              </a:rPr>
              <a:t>Project Management and H2020 rules</a:t>
            </a:r>
          </a:p>
          <a:p>
            <a:pPr marL="971550" lvl="1" indent="-514350" eaLnBrk="1" fontAlgn="auto" hangingPunct="1">
              <a:spcAft>
                <a:spcPts val="0"/>
              </a:spcAft>
              <a:buFont typeface="+mj-lt"/>
              <a:buAutoNum type="romanLcPeriod"/>
              <a:defRPr/>
            </a:pPr>
            <a:r>
              <a:rPr lang="en-US" altLang="el-GR" dirty="0">
                <a:latin typeface="+mj-lt"/>
              </a:rPr>
              <a:t>Reimbursement rate </a:t>
            </a:r>
            <a:r>
              <a:rPr lang="en-US" altLang="el-GR" dirty="0" smtClean="0">
                <a:latin typeface="+mj-lt"/>
              </a:rPr>
              <a:t>- </a:t>
            </a:r>
            <a:r>
              <a:rPr lang="en-US" altLang="el-GR" dirty="0">
                <a:latin typeface="+mj-lt"/>
              </a:rPr>
              <a:t>indirect costs</a:t>
            </a:r>
          </a:p>
          <a:p>
            <a:pPr marL="971550" lvl="1" indent="-514350" eaLnBrk="1" fontAlgn="auto" hangingPunct="1">
              <a:spcAft>
                <a:spcPts val="0"/>
              </a:spcAft>
              <a:buFont typeface="+mj-lt"/>
              <a:buAutoNum type="romanLcPeriod"/>
              <a:defRPr/>
            </a:pPr>
            <a:r>
              <a:rPr lang="en-US" altLang="el-GR" dirty="0">
                <a:latin typeface="+mj-lt"/>
              </a:rPr>
              <a:t>Costs categories </a:t>
            </a:r>
            <a:r>
              <a:rPr lang="en-US" altLang="el-GR" dirty="0" smtClean="0">
                <a:latin typeface="+mj-lt"/>
              </a:rPr>
              <a:t>- </a:t>
            </a:r>
            <a:r>
              <a:rPr lang="en-US" altLang="el-GR" dirty="0">
                <a:latin typeface="+mj-lt"/>
              </a:rPr>
              <a:t>budget transfers</a:t>
            </a:r>
          </a:p>
          <a:p>
            <a:pPr marL="971550" lvl="1" indent="-514350" eaLnBrk="1" fontAlgn="auto" hangingPunct="1">
              <a:spcAft>
                <a:spcPts val="0"/>
              </a:spcAft>
              <a:buFont typeface="+mj-lt"/>
              <a:buAutoNum type="romanLcPeriod"/>
              <a:defRPr/>
            </a:pPr>
            <a:r>
              <a:rPr lang="en-US" altLang="el-GR" dirty="0">
                <a:latin typeface="+mj-lt"/>
              </a:rPr>
              <a:t>Payments</a:t>
            </a:r>
          </a:p>
          <a:p>
            <a:pPr marL="971550" lvl="1" indent="-514350" eaLnBrk="1" fontAlgn="auto" hangingPunct="1">
              <a:spcAft>
                <a:spcPts val="0"/>
              </a:spcAft>
              <a:buFont typeface="+mj-lt"/>
              <a:buAutoNum type="romanLcPeriod"/>
              <a:defRPr/>
            </a:pPr>
            <a:r>
              <a:rPr lang="en-US" altLang="el-GR" dirty="0">
                <a:latin typeface="+mj-lt"/>
              </a:rPr>
              <a:t>Keeping records - Timesheets</a:t>
            </a:r>
          </a:p>
          <a:p>
            <a:pPr marL="971550" lvl="1" indent="-514350" eaLnBrk="1" fontAlgn="auto" hangingPunct="1">
              <a:spcAft>
                <a:spcPts val="0"/>
              </a:spcAft>
              <a:buFont typeface="+mj-lt"/>
              <a:buAutoNum type="romanLcPeriod"/>
              <a:defRPr/>
            </a:pPr>
            <a:r>
              <a:rPr lang="en-US" altLang="el-GR" dirty="0">
                <a:latin typeface="+mj-lt"/>
              </a:rPr>
              <a:t>Monitoring (Checks, reviews and audits)</a:t>
            </a:r>
            <a:r>
              <a:rPr lang="en-US" altLang="el-GR" dirty="0">
                <a:solidFill>
                  <a:schemeClr val="tx1">
                    <a:lumMod val="65000"/>
                  </a:schemeClr>
                </a:solidFill>
                <a:latin typeface="+mj-lt"/>
              </a:rPr>
              <a:t> </a:t>
            </a:r>
          </a:p>
          <a:p>
            <a:pPr marL="514350" indent="-514350" eaLnBrk="1" fontAlgn="auto" hangingPunct="1">
              <a:spcAft>
                <a:spcPts val="0"/>
              </a:spcAft>
              <a:buFont typeface="+mj-lt"/>
              <a:buAutoNum type="arabicPeriod"/>
              <a:defRPr/>
            </a:pPr>
            <a:r>
              <a:rPr lang="en-US" altLang="el-GR" dirty="0">
                <a:latin typeface="+mj-lt"/>
              </a:rPr>
              <a:t>Periodic Reporting – Periodic Management Reports</a:t>
            </a:r>
          </a:p>
          <a:p>
            <a:pPr marL="514350" indent="-514350" eaLnBrk="1" fontAlgn="auto" hangingPunct="1">
              <a:spcAft>
                <a:spcPts val="0"/>
              </a:spcAft>
              <a:buFont typeface="+mj-lt"/>
              <a:buAutoNum type="arabicPeriod"/>
              <a:defRPr/>
            </a:pPr>
            <a:r>
              <a:rPr lang="en-US" altLang="el-GR" dirty="0" smtClean="0">
                <a:latin typeface="+mj-lt"/>
              </a:rPr>
              <a:t>Risk management and contingency planning</a:t>
            </a:r>
          </a:p>
          <a:p>
            <a:pPr marL="514350" indent="-514350" eaLnBrk="1" fontAlgn="auto" hangingPunct="1">
              <a:spcAft>
                <a:spcPts val="0"/>
              </a:spcAft>
              <a:buFont typeface="+mj-lt"/>
              <a:buAutoNum type="arabicPeriod"/>
              <a:defRPr/>
            </a:pPr>
            <a:r>
              <a:rPr lang="en-US" altLang="el-GR" b="1" dirty="0" smtClean="0">
                <a:solidFill>
                  <a:schemeClr val="tx1"/>
                </a:solidFill>
                <a:latin typeface="+mj-lt"/>
              </a:rPr>
              <a:t>Data management &amp; IPR</a:t>
            </a:r>
          </a:p>
          <a:p>
            <a:pPr marL="514350" indent="-514350" eaLnBrk="1" fontAlgn="auto" hangingPunct="1">
              <a:spcAft>
                <a:spcPts val="0"/>
              </a:spcAft>
              <a:buFont typeface="+mj-lt"/>
              <a:buAutoNum type="arabicPeriod"/>
              <a:defRPr/>
            </a:pPr>
            <a:r>
              <a:rPr lang="en-US" altLang="el-GR" dirty="0" smtClean="0">
                <a:latin typeface="+mj-lt"/>
              </a:rPr>
              <a:t>Quality </a:t>
            </a:r>
            <a:r>
              <a:rPr lang="en-US" altLang="el-GR" dirty="0">
                <a:latin typeface="+mj-lt"/>
              </a:rPr>
              <a:t>management </a:t>
            </a:r>
            <a:r>
              <a:rPr lang="en-US" altLang="el-GR" dirty="0" smtClean="0">
                <a:latin typeface="+mj-lt"/>
              </a:rPr>
              <a:t>scheme</a:t>
            </a:r>
            <a:endParaRPr lang="el-GR" altLang="el-GR" dirty="0">
              <a:latin typeface="+mj-lt"/>
            </a:endParaRPr>
          </a:p>
        </p:txBody>
      </p:sp>
      <p:sp>
        <p:nvSpPr>
          <p:cNvPr id="10" name="Rectangle 9">
            <a:extLst>
              <a:ext uri="{FF2B5EF4-FFF2-40B4-BE49-F238E27FC236}">
                <a16:creationId xmlns:a16="http://schemas.microsoft.com/office/drawing/2014/main" xmlns="" id="{ED5B5998-13D1-47F4-9826-DB910030CFD4}"/>
              </a:ext>
            </a:extLst>
          </p:cNvPr>
          <p:cNvSpPr/>
          <p:nvPr/>
        </p:nvSpPr>
        <p:spPr>
          <a:xfrm>
            <a:off x="1097280" y="5234152"/>
            <a:ext cx="9437370" cy="690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Rectangle 10">
            <a:extLst>
              <a:ext uri="{FF2B5EF4-FFF2-40B4-BE49-F238E27FC236}">
                <a16:creationId xmlns:a16="http://schemas.microsoft.com/office/drawing/2014/main" xmlns="" id="{ED5B5998-13D1-47F4-9826-DB910030CFD4}"/>
              </a:ext>
            </a:extLst>
          </p:cNvPr>
          <p:cNvSpPr/>
          <p:nvPr/>
        </p:nvSpPr>
        <p:spPr>
          <a:xfrm>
            <a:off x="1097280" y="2302166"/>
            <a:ext cx="9869214" cy="2522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4199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dirty="0" smtClean="0"/>
              <a:t>PLUG-N-HARVEST</a:t>
            </a:r>
            <a:br>
              <a:rPr lang="sv-SE" dirty="0" smtClean="0"/>
            </a:br>
            <a:r>
              <a:rPr lang="sv-SE" dirty="0"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26</a:t>
            </a:fld>
            <a:endParaRPr lang="en-US"/>
          </a:p>
        </p:txBody>
      </p:sp>
      <p:sp>
        <p:nvSpPr>
          <p:cNvPr id="5" name="Title 4"/>
          <p:cNvSpPr>
            <a:spLocks noGrp="1"/>
          </p:cNvSpPr>
          <p:nvPr>
            <p:ph type="title"/>
          </p:nvPr>
        </p:nvSpPr>
        <p:spPr/>
        <p:txBody>
          <a:bodyPr/>
          <a:lstStyle/>
          <a:p>
            <a:r>
              <a:rPr lang="en-US" dirty="0"/>
              <a:t>Data Management </a:t>
            </a:r>
            <a:r>
              <a:rPr lang="en-US" dirty="0" smtClean="0"/>
              <a:t>Plan (1)</a:t>
            </a:r>
            <a:endParaRPr lang="el-GR" dirty="0"/>
          </a:p>
        </p:txBody>
      </p:sp>
      <p:sp>
        <p:nvSpPr>
          <p:cNvPr id="6" name="Content Placeholder 2">
            <a:extLst>
              <a:ext uri="{FF2B5EF4-FFF2-40B4-BE49-F238E27FC236}">
                <a16:creationId xmlns:a16="http://schemas.microsoft.com/office/drawing/2014/main" xmlns="" id="{0F6599C8-FAC3-485B-83C2-CC807D9812A1}"/>
              </a:ext>
            </a:extLst>
          </p:cNvPr>
          <p:cNvSpPr>
            <a:spLocks noGrp="1"/>
          </p:cNvSpPr>
          <p:nvPr>
            <p:ph idx="1"/>
          </p:nvPr>
        </p:nvSpPr>
        <p:spPr/>
        <p:txBody>
          <a:bodyPr rtlCol="0">
            <a:normAutofit lnSpcReduction="10000"/>
          </a:bodyPr>
          <a:lstStyle/>
          <a:p>
            <a:pPr eaLnBrk="1" fontAlgn="auto" hangingPunct="1">
              <a:spcAft>
                <a:spcPts val="0"/>
              </a:spcAft>
              <a:defRPr/>
            </a:pPr>
            <a:endParaRPr lang="en-US" altLang="en-US" sz="2000" b="1" dirty="0" smtClean="0">
              <a:latin typeface="+mj-lt"/>
              <a:ea typeface="ＭＳ Ｐゴシック" pitchFamily="34" charset="-128"/>
            </a:endParaRPr>
          </a:p>
          <a:p>
            <a:pPr eaLnBrk="1" fontAlgn="auto" hangingPunct="1">
              <a:spcAft>
                <a:spcPts val="0"/>
              </a:spcAft>
              <a:defRPr/>
            </a:pPr>
            <a:r>
              <a:rPr lang="en-US" altLang="en-US" sz="2000" b="1" dirty="0" smtClean="0">
                <a:latin typeface="+mj-lt"/>
                <a:ea typeface="ＭＳ Ｐゴシック" pitchFamily="34" charset="-128"/>
              </a:rPr>
              <a:t>Describe</a:t>
            </a:r>
            <a:r>
              <a:rPr lang="en-US" altLang="en-US" sz="2000" dirty="0" smtClean="0">
                <a:latin typeface="+mj-lt"/>
                <a:ea typeface="ＭＳ Ｐゴシック" pitchFamily="34" charset="-128"/>
              </a:rPr>
              <a:t>:</a:t>
            </a:r>
            <a:endParaRPr lang="en-US" altLang="en-US" sz="2000" dirty="0">
              <a:latin typeface="+mj-lt"/>
              <a:ea typeface="ＭＳ Ｐゴシック" pitchFamily="34" charset="-128"/>
            </a:endParaRPr>
          </a:p>
          <a:p>
            <a:pPr lvl="1" eaLnBrk="1" fontAlgn="auto" hangingPunct="1">
              <a:spcAft>
                <a:spcPts val="0"/>
              </a:spcAft>
              <a:defRPr/>
            </a:pPr>
            <a:r>
              <a:rPr lang="en-US" altLang="en-US" sz="2000" b="1" dirty="0">
                <a:latin typeface="+mj-lt"/>
                <a:ea typeface="ＭＳ Ｐゴシック" pitchFamily="34" charset="-128"/>
              </a:rPr>
              <a:t>what data </a:t>
            </a:r>
            <a:r>
              <a:rPr lang="en-US" altLang="en-US" sz="2000" dirty="0">
                <a:latin typeface="+mj-lt"/>
                <a:ea typeface="ＭＳ Ｐゴシック" pitchFamily="34" charset="-128"/>
              </a:rPr>
              <a:t>the project will generate </a:t>
            </a:r>
          </a:p>
          <a:p>
            <a:pPr lvl="1" eaLnBrk="1" fontAlgn="auto" hangingPunct="1">
              <a:spcAft>
                <a:spcPts val="0"/>
              </a:spcAft>
              <a:defRPr/>
            </a:pPr>
            <a:r>
              <a:rPr lang="en-US" altLang="en-US" sz="2000" dirty="0">
                <a:latin typeface="+mj-lt"/>
                <a:ea typeface="ＭＳ Ｐゴシック" pitchFamily="34" charset="-128"/>
              </a:rPr>
              <a:t>whether and how it will be </a:t>
            </a:r>
            <a:r>
              <a:rPr lang="en-US" altLang="en-US" sz="2000" b="1" dirty="0">
                <a:latin typeface="+mj-lt"/>
                <a:ea typeface="ＭＳ Ｐゴシック" pitchFamily="34" charset="-128"/>
              </a:rPr>
              <a:t>exploited </a:t>
            </a:r>
            <a:r>
              <a:rPr lang="en-US" altLang="en-US" sz="2000" dirty="0">
                <a:latin typeface="+mj-lt"/>
                <a:ea typeface="ＭＳ Ｐゴシック" pitchFamily="34" charset="-128"/>
              </a:rPr>
              <a:t>or made accessible for </a:t>
            </a:r>
            <a:r>
              <a:rPr lang="en-US" altLang="en-US" sz="2000" b="1" dirty="0">
                <a:latin typeface="+mj-lt"/>
                <a:ea typeface="ＭＳ Ｐゴシック" pitchFamily="34" charset="-128"/>
              </a:rPr>
              <a:t>verification</a:t>
            </a:r>
            <a:r>
              <a:rPr lang="en-US" altLang="en-US" sz="2000" dirty="0">
                <a:latin typeface="+mj-lt"/>
                <a:ea typeface="ＭＳ Ｐゴシック" pitchFamily="34" charset="-128"/>
              </a:rPr>
              <a:t> and </a:t>
            </a:r>
            <a:r>
              <a:rPr lang="en-US" altLang="en-US" sz="2000" b="1" dirty="0">
                <a:latin typeface="+mj-lt"/>
                <a:ea typeface="ＭＳ Ｐゴシック" pitchFamily="34" charset="-128"/>
              </a:rPr>
              <a:t>re-use</a:t>
            </a:r>
          </a:p>
          <a:p>
            <a:pPr lvl="1" eaLnBrk="1" fontAlgn="auto" hangingPunct="1">
              <a:spcAft>
                <a:spcPts val="0"/>
              </a:spcAft>
              <a:defRPr/>
            </a:pPr>
            <a:r>
              <a:rPr lang="en-US" altLang="en-US" sz="2000" dirty="0">
                <a:latin typeface="+mj-lt"/>
                <a:ea typeface="ＭＳ Ｐゴシック" pitchFamily="34" charset="-128"/>
              </a:rPr>
              <a:t>how it will be curated and </a:t>
            </a:r>
            <a:r>
              <a:rPr lang="en-US" altLang="en-US" sz="2000" b="1" dirty="0">
                <a:latin typeface="+mj-lt"/>
                <a:ea typeface="ＭＳ Ｐゴシック" pitchFamily="34" charset="-128"/>
              </a:rPr>
              <a:t>preserved</a:t>
            </a:r>
          </a:p>
          <a:p>
            <a:pPr eaLnBrk="1" fontAlgn="auto" hangingPunct="1">
              <a:spcAft>
                <a:spcPts val="0"/>
              </a:spcAft>
              <a:defRPr/>
            </a:pPr>
            <a:endParaRPr lang="en-US" sz="2000" dirty="0" smtClean="0">
              <a:latin typeface="+mj-lt"/>
              <a:ea typeface="ＭＳ Ｐゴシック" pitchFamily="34" charset="-128"/>
            </a:endParaRPr>
          </a:p>
          <a:p>
            <a:pPr eaLnBrk="1" fontAlgn="auto" hangingPunct="1">
              <a:spcAft>
                <a:spcPts val="0"/>
              </a:spcAft>
              <a:defRPr/>
            </a:pPr>
            <a:r>
              <a:rPr lang="en-US" sz="2000" dirty="0" smtClean="0">
                <a:latin typeface="+mj-lt"/>
                <a:ea typeface="ＭＳ Ｐゴシック" pitchFamily="34" charset="-128"/>
              </a:rPr>
              <a:t>Detailed </a:t>
            </a:r>
            <a:r>
              <a:rPr lang="en-US" sz="2000" dirty="0">
                <a:latin typeface="+mj-lt"/>
                <a:ea typeface="ＭＳ Ｐゴシック" pitchFamily="34" charset="-128"/>
              </a:rPr>
              <a:t>report for the data management policy of the project </a:t>
            </a:r>
          </a:p>
          <a:p>
            <a:pPr marL="457200" lvl="1" indent="0" eaLnBrk="1" fontAlgn="auto" hangingPunct="1">
              <a:spcAft>
                <a:spcPts val="0"/>
              </a:spcAft>
              <a:buFont typeface="Arial" panose="020B0604020202020204" pitchFamily="34" charset="0"/>
              <a:buNone/>
              <a:defRPr/>
            </a:pPr>
            <a:endParaRPr lang="en-US" altLang="en-US" sz="1800" dirty="0">
              <a:latin typeface="+mj-lt"/>
              <a:ea typeface="ＭＳ Ｐゴシック" pitchFamily="34" charset="-128"/>
            </a:endParaRPr>
          </a:p>
          <a:p>
            <a:pPr eaLnBrk="1" fontAlgn="auto" hangingPunct="1">
              <a:spcAft>
                <a:spcPts val="0"/>
              </a:spcAft>
              <a:defRPr/>
            </a:pPr>
            <a:r>
              <a:rPr lang="en-US" altLang="en-US" sz="2000" dirty="0">
                <a:latin typeface="+mj-lt"/>
                <a:ea typeface="ＭＳ Ｐゴシック" pitchFamily="34" charset="-128"/>
              </a:rPr>
              <a:t>The Data Management Plan will be updated as part of </a:t>
            </a:r>
            <a:r>
              <a:rPr lang="en-US" altLang="en-US" sz="2000" dirty="0" smtClean="0">
                <a:latin typeface="+mj-lt"/>
                <a:ea typeface="ＭＳ Ｐゴシック" pitchFamily="34" charset="-128"/>
              </a:rPr>
              <a:t>WP6 </a:t>
            </a:r>
            <a:r>
              <a:rPr lang="en-US" altLang="en-US" sz="2000" dirty="0">
                <a:latin typeface="+mj-lt"/>
                <a:ea typeface="ＭＳ Ｐゴシック" pitchFamily="34" charset="-128"/>
              </a:rPr>
              <a:t>activities, if necessary (</a:t>
            </a:r>
            <a:r>
              <a:rPr lang="en-US" altLang="en-US" sz="2000" dirty="0" smtClean="0">
                <a:latin typeface="+mj-lt"/>
                <a:ea typeface="ＭＳ Ｐゴシック" pitchFamily="34" charset="-128"/>
              </a:rPr>
              <a:t>M6, </a:t>
            </a:r>
            <a:r>
              <a:rPr lang="en-US" altLang="en-US" sz="2000" dirty="0">
                <a:latin typeface="+mj-lt"/>
                <a:ea typeface="ＭＳ Ｐゴシック" pitchFamily="34" charset="-128"/>
              </a:rPr>
              <a:t>M24, M36</a:t>
            </a:r>
            <a:r>
              <a:rPr lang="en-US" altLang="en-US" sz="2000" dirty="0" smtClean="0">
                <a:latin typeface="+mj-lt"/>
                <a:ea typeface="ＭＳ Ｐゴシック" pitchFamily="34" charset="-128"/>
              </a:rPr>
              <a:t>)</a:t>
            </a:r>
          </a:p>
          <a:p>
            <a:pPr>
              <a:spcAft>
                <a:spcPts val="0"/>
              </a:spcAft>
              <a:defRPr/>
            </a:pPr>
            <a:endParaRPr lang="en-GB" sz="1900" dirty="0" smtClean="0">
              <a:solidFill>
                <a:prstClr val="black">
                  <a:lumMod val="75000"/>
                  <a:lumOff val="25000"/>
                </a:prstClr>
              </a:solidFill>
              <a:latin typeface="Arial" panose="020B0604020202020204"/>
            </a:endParaRPr>
          </a:p>
          <a:p>
            <a:pPr>
              <a:spcAft>
                <a:spcPts val="0"/>
              </a:spcAft>
              <a:defRPr/>
            </a:pPr>
            <a:r>
              <a:rPr lang="en-GB" sz="1900" b="1" dirty="0" smtClean="0">
                <a:solidFill>
                  <a:prstClr val="black">
                    <a:lumMod val="75000"/>
                    <a:lumOff val="25000"/>
                  </a:prstClr>
                </a:solidFill>
                <a:latin typeface="Arial" panose="020B0604020202020204"/>
              </a:rPr>
              <a:t>D6.1.2</a:t>
            </a:r>
            <a:r>
              <a:rPr lang="en-GB" sz="1900" dirty="0" smtClean="0">
                <a:solidFill>
                  <a:prstClr val="black">
                    <a:lumMod val="75000"/>
                    <a:lumOff val="25000"/>
                  </a:prstClr>
                </a:solidFill>
                <a:latin typeface="Arial" panose="020B0604020202020204"/>
              </a:rPr>
              <a:t> </a:t>
            </a:r>
            <a:r>
              <a:rPr lang="en-GB" sz="1900" dirty="0">
                <a:solidFill>
                  <a:prstClr val="black">
                    <a:lumMod val="75000"/>
                    <a:lumOff val="25000"/>
                  </a:prstClr>
                </a:solidFill>
                <a:latin typeface="Arial" panose="020B0604020202020204"/>
              </a:rPr>
              <a:t>[</a:t>
            </a:r>
            <a:r>
              <a:rPr lang="en-GB" sz="1900" dirty="0" err="1">
                <a:solidFill>
                  <a:prstClr val="black">
                    <a:lumMod val="75000"/>
                    <a:lumOff val="25000"/>
                  </a:prstClr>
                </a:solidFill>
                <a:latin typeface="Arial" panose="020B0604020202020204"/>
              </a:rPr>
              <a:t>a,b,c</a:t>
            </a:r>
            <a:r>
              <a:rPr lang="en-GB" sz="1900" dirty="0">
                <a:solidFill>
                  <a:prstClr val="black">
                    <a:lumMod val="75000"/>
                    <a:lumOff val="25000"/>
                  </a:prstClr>
                </a:solidFill>
                <a:latin typeface="Arial" panose="020B0604020202020204"/>
              </a:rPr>
              <a:t>] (</a:t>
            </a:r>
            <a:r>
              <a:rPr lang="en-GB" sz="1900" b="1" dirty="0">
                <a:solidFill>
                  <a:prstClr val="black">
                    <a:lumMod val="75000"/>
                    <a:lumOff val="25000"/>
                  </a:prstClr>
                </a:solidFill>
                <a:latin typeface="Arial" panose="020B0604020202020204"/>
              </a:rPr>
              <a:t>M6, M24, M36</a:t>
            </a:r>
            <a:r>
              <a:rPr lang="en-GB" sz="1900" dirty="0">
                <a:solidFill>
                  <a:prstClr val="black">
                    <a:lumMod val="75000"/>
                    <a:lumOff val="25000"/>
                  </a:prstClr>
                </a:solidFill>
                <a:latin typeface="Arial" panose="020B0604020202020204"/>
              </a:rPr>
              <a:t>)</a:t>
            </a:r>
            <a:endParaRPr lang="en-US" altLang="en-US" sz="2000" dirty="0">
              <a:latin typeface="+mj-lt"/>
              <a:ea typeface="ＭＳ Ｐゴシック" pitchFamily="34" charset="-128"/>
            </a:endParaRPr>
          </a:p>
        </p:txBody>
      </p:sp>
    </p:spTree>
    <p:extLst>
      <p:ext uri="{BB962C8B-B14F-4D97-AF65-F5344CB8AC3E}">
        <p14:creationId xmlns:p14="http://schemas.microsoft.com/office/powerpoint/2010/main" val="2987345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27</a:t>
            </a:fld>
            <a:endParaRPr lang="en-US"/>
          </a:p>
        </p:txBody>
      </p:sp>
      <p:sp>
        <p:nvSpPr>
          <p:cNvPr id="5" name="Title 4"/>
          <p:cNvSpPr>
            <a:spLocks noGrp="1"/>
          </p:cNvSpPr>
          <p:nvPr>
            <p:ph type="title"/>
          </p:nvPr>
        </p:nvSpPr>
        <p:spPr/>
        <p:txBody>
          <a:bodyPr/>
          <a:lstStyle/>
          <a:p>
            <a:r>
              <a:rPr lang="en-US" dirty="0"/>
              <a:t>Data Management Plan </a:t>
            </a:r>
            <a:r>
              <a:rPr lang="en-US" dirty="0" smtClean="0"/>
              <a:t>(2)</a:t>
            </a:r>
            <a:endParaRPr lang="el-GR" dirty="0"/>
          </a:p>
        </p:txBody>
      </p:sp>
      <p:sp>
        <p:nvSpPr>
          <p:cNvPr id="6" name="Content Placeholder 2">
            <a:extLst>
              <a:ext uri="{FF2B5EF4-FFF2-40B4-BE49-F238E27FC236}">
                <a16:creationId xmlns:a16="http://schemas.microsoft.com/office/drawing/2014/main" xmlns="" id="{03F75C0B-F626-47CA-9199-9B8D6DEBE1EF}"/>
              </a:ext>
            </a:extLst>
          </p:cNvPr>
          <p:cNvSpPr>
            <a:spLocks noGrp="1"/>
          </p:cNvSpPr>
          <p:nvPr>
            <p:ph idx="1"/>
          </p:nvPr>
        </p:nvSpPr>
        <p:spPr/>
        <p:txBody>
          <a:bodyPr rtlCol="0"/>
          <a:lstStyle/>
          <a:p>
            <a:pPr eaLnBrk="1" fontAlgn="auto" hangingPunct="1">
              <a:spcAft>
                <a:spcPts val="0"/>
              </a:spcAft>
              <a:defRPr/>
            </a:pPr>
            <a:endParaRPr lang="en-US" altLang="en-US" sz="2000" b="1" dirty="0" smtClean="0">
              <a:latin typeface="+mj-lt"/>
              <a:ea typeface="ＭＳ Ｐゴシック" pitchFamily="34" charset="-128"/>
            </a:endParaRPr>
          </a:p>
          <a:p>
            <a:pPr eaLnBrk="1" fontAlgn="auto" hangingPunct="1">
              <a:spcAft>
                <a:spcPts val="0"/>
              </a:spcAft>
              <a:defRPr/>
            </a:pPr>
            <a:r>
              <a:rPr lang="en-US" altLang="en-US" sz="2000" b="1" dirty="0" smtClean="0">
                <a:latin typeface="+mj-lt"/>
                <a:ea typeface="ＭＳ Ｐゴシック" pitchFamily="34" charset="-128"/>
              </a:rPr>
              <a:t>Procedure</a:t>
            </a:r>
            <a:r>
              <a:rPr lang="en-US" altLang="en-US" sz="2000" dirty="0" smtClean="0">
                <a:latin typeface="+mj-lt"/>
                <a:ea typeface="ＭＳ Ｐゴシック" pitchFamily="34" charset="-128"/>
              </a:rPr>
              <a:t> :</a:t>
            </a:r>
            <a:endParaRPr lang="en-US" altLang="en-US" sz="2000" dirty="0">
              <a:latin typeface="+mj-lt"/>
              <a:ea typeface="ＭＳ Ｐゴシック" pitchFamily="34" charset="-128"/>
            </a:endParaRPr>
          </a:p>
          <a:p>
            <a:pPr marL="457200" lvl="1" indent="0" eaLnBrk="1" fontAlgn="auto" hangingPunct="1">
              <a:spcAft>
                <a:spcPts val="0"/>
              </a:spcAft>
              <a:buFont typeface="Arial" panose="020B0604020202020204" pitchFamily="34" charset="0"/>
              <a:buNone/>
              <a:defRPr/>
            </a:pPr>
            <a:endParaRPr lang="en-US" altLang="en-US" sz="2000" b="1" i="1" dirty="0" smtClean="0">
              <a:solidFill>
                <a:srgbClr val="FF0000"/>
              </a:solidFill>
              <a:latin typeface="+mj-lt"/>
              <a:ea typeface="ＭＳ Ｐゴシック" pitchFamily="34" charset="-128"/>
            </a:endParaRPr>
          </a:p>
          <a:p>
            <a:pPr marL="457200" lvl="1" indent="0" eaLnBrk="1" fontAlgn="auto" hangingPunct="1">
              <a:spcAft>
                <a:spcPts val="0"/>
              </a:spcAft>
              <a:buFont typeface="Arial" panose="020B0604020202020204" pitchFamily="34" charset="0"/>
              <a:buNone/>
              <a:defRPr/>
            </a:pPr>
            <a:r>
              <a:rPr lang="en-US" altLang="en-US" sz="2000" b="1" i="1" dirty="0" smtClean="0">
                <a:solidFill>
                  <a:srgbClr val="FF0000"/>
                </a:solidFill>
                <a:latin typeface="+mj-lt"/>
                <a:ea typeface="ＭＳ Ｐゴシック" pitchFamily="34" charset="-128"/>
              </a:rPr>
              <a:t>CERTH </a:t>
            </a:r>
            <a:r>
              <a:rPr lang="en-US" altLang="en-US" sz="2000" b="1" i="1" dirty="0">
                <a:solidFill>
                  <a:srgbClr val="FF0000"/>
                </a:solidFill>
                <a:latin typeface="+mj-lt"/>
                <a:ea typeface="ＭＳ Ｐゴシック" pitchFamily="34" charset="-128"/>
              </a:rPr>
              <a:t>will distribute a template (data identification form) to be filled in by all partners, with</a:t>
            </a:r>
            <a:r>
              <a:rPr lang="en-US" altLang="en-US" sz="2000" b="1" i="1" dirty="0" smtClean="0">
                <a:solidFill>
                  <a:srgbClr val="FF0000"/>
                </a:solidFill>
                <a:latin typeface="+mj-lt"/>
                <a:ea typeface="ＭＳ Ｐゴシック" pitchFamily="34" charset="-128"/>
              </a:rPr>
              <a:t>:</a:t>
            </a:r>
          </a:p>
          <a:p>
            <a:pPr marL="457200" lvl="1" indent="0" eaLnBrk="1" fontAlgn="auto" hangingPunct="1">
              <a:spcAft>
                <a:spcPts val="0"/>
              </a:spcAft>
              <a:buFont typeface="Arial" panose="020B0604020202020204" pitchFamily="34" charset="0"/>
              <a:buNone/>
              <a:defRPr/>
            </a:pPr>
            <a:endParaRPr lang="en-US" altLang="en-US" sz="2000" b="1" i="1" dirty="0" smtClean="0">
              <a:solidFill>
                <a:srgbClr val="FF0000"/>
              </a:solidFill>
              <a:latin typeface="+mj-lt"/>
              <a:ea typeface="ＭＳ Ｐゴシック" pitchFamily="34" charset="-128"/>
            </a:endParaRPr>
          </a:p>
          <a:p>
            <a:pPr lvl="1" eaLnBrk="1" fontAlgn="auto" hangingPunct="1">
              <a:spcAft>
                <a:spcPts val="0"/>
              </a:spcAft>
              <a:defRPr/>
            </a:pPr>
            <a:r>
              <a:rPr lang="en-US" altLang="en-US" sz="2000" dirty="0" smtClean="0">
                <a:latin typeface="+mj-lt"/>
                <a:ea typeface="ＭＳ Ｐゴシック" pitchFamily="34" charset="-128"/>
              </a:rPr>
              <a:t>Indicative </a:t>
            </a:r>
            <a:r>
              <a:rPr lang="en-US" altLang="en-US" sz="2000" dirty="0">
                <a:latin typeface="+mj-lt"/>
                <a:ea typeface="ＭＳ Ｐゴシック" pitchFamily="34" charset="-128"/>
              </a:rPr>
              <a:t>types of data that will be generated from their </a:t>
            </a:r>
            <a:r>
              <a:rPr lang="en-US" altLang="en-US" sz="2000" dirty="0" smtClean="0">
                <a:latin typeface="+mj-lt"/>
                <a:ea typeface="ＭＳ Ｐゴシック" pitchFamily="34" charset="-128"/>
              </a:rPr>
              <a:t>activities</a:t>
            </a:r>
          </a:p>
          <a:p>
            <a:pPr lvl="1" eaLnBrk="1" fontAlgn="auto" hangingPunct="1">
              <a:spcAft>
                <a:spcPts val="0"/>
              </a:spcAft>
              <a:defRPr/>
            </a:pPr>
            <a:endParaRPr lang="en-US" altLang="en-US" sz="2000" dirty="0">
              <a:latin typeface="+mj-lt"/>
              <a:ea typeface="ＭＳ Ｐゴシック" pitchFamily="34" charset="-128"/>
            </a:endParaRPr>
          </a:p>
          <a:p>
            <a:pPr lvl="1" eaLnBrk="1" fontAlgn="auto" hangingPunct="1">
              <a:spcAft>
                <a:spcPts val="0"/>
              </a:spcAft>
              <a:defRPr/>
            </a:pPr>
            <a:r>
              <a:rPr lang="en-US" altLang="en-US" sz="2000" dirty="0">
                <a:latin typeface="+mj-lt"/>
                <a:ea typeface="ＭＳ Ｐゴシック" pitchFamily="34" charset="-128"/>
              </a:rPr>
              <a:t>Which types of data can be made publicly available and which not</a:t>
            </a:r>
          </a:p>
          <a:p>
            <a:pPr lvl="2" eaLnBrk="1" fontAlgn="auto" hangingPunct="1">
              <a:spcAft>
                <a:spcPts val="0"/>
              </a:spcAft>
              <a:defRPr/>
            </a:pPr>
            <a:r>
              <a:rPr lang="en-US" altLang="en-US" sz="1800" dirty="0">
                <a:latin typeface="+mj-lt"/>
                <a:ea typeface="ＭＳ Ｐゴシック" pitchFamily="34" charset="-128"/>
              </a:rPr>
              <a:t>Restricted access </a:t>
            </a:r>
            <a:r>
              <a:rPr lang="en-US" altLang="en-US" sz="1800" b="1" dirty="0">
                <a:latin typeface="+mj-lt"/>
                <a:ea typeface="ＭＳ Ｐゴシック" pitchFamily="34" charset="-128"/>
              </a:rPr>
              <a:t>should</a:t>
            </a:r>
            <a:r>
              <a:rPr lang="en-US" altLang="en-US" sz="1800" dirty="0">
                <a:latin typeface="+mj-lt"/>
                <a:ea typeface="ＭＳ Ｐゴシック" pitchFamily="34" charset="-128"/>
              </a:rPr>
              <a:t> be justified</a:t>
            </a:r>
          </a:p>
          <a:p>
            <a:pPr lvl="1" eaLnBrk="1" fontAlgn="auto" hangingPunct="1">
              <a:spcAft>
                <a:spcPts val="0"/>
              </a:spcAft>
              <a:defRPr/>
            </a:pPr>
            <a:endParaRPr lang="en-US" altLang="en-US" sz="2000" dirty="0" smtClean="0">
              <a:latin typeface="+mj-lt"/>
              <a:ea typeface="ＭＳ Ｐゴシック" pitchFamily="34" charset="-128"/>
            </a:endParaRPr>
          </a:p>
          <a:p>
            <a:pPr lvl="1" eaLnBrk="1" fontAlgn="auto" hangingPunct="1">
              <a:spcAft>
                <a:spcPts val="0"/>
              </a:spcAft>
              <a:defRPr/>
            </a:pPr>
            <a:r>
              <a:rPr lang="en-US" altLang="en-US" sz="2000" dirty="0" smtClean="0">
                <a:latin typeface="+mj-lt"/>
                <a:ea typeface="ＭＳ Ｐゴシック" pitchFamily="34" charset="-128"/>
              </a:rPr>
              <a:t>How </a:t>
            </a:r>
            <a:r>
              <a:rPr lang="en-US" altLang="en-US" sz="2000" dirty="0">
                <a:latin typeface="+mj-lt"/>
                <a:ea typeface="ＭＳ Ｐゴシック" pitchFamily="34" charset="-128"/>
              </a:rPr>
              <a:t>the data can be curated/preserved and made accessible for verification and reuse</a:t>
            </a:r>
          </a:p>
        </p:txBody>
      </p:sp>
    </p:spTree>
    <p:extLst>
      <p:ext uri="{BB962C8B-B14F-4D97-AF65-F5344CB8AC3E}">
        <p14:creationId xmlns:p14="http://schemas.microsoft.com/office/powerpoint/2010/main" val="2399393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28</a:t>
            </a:fld>
            <a:endParaRPr lang="en-US"/>
          </a:p>
        </p:txBody>
      </p:sp>
      <p:sp>
        <p:nvSpPr>
          <p:cNvPr id="5" name="Title 4"/>
          <p:cNvSpPr>
            <a:spLocks noGrp="1"/>
          </p:cNvSpPr>
          <p:nvPr>
            <p:ph type="title"/>
          </p:nvPr>
        </p:nvSpPr>
        <p:spPr/>
        <p:txBody>
          <a:bodyPr/>
          <a:lstStyle/>
          <a:p>
            <a:r>
              <a:rPr lang="en-US" dirty="0"/>
              <a:t>Project Management</a:t>
            </a:r>
            <a:endParaRPr lang="el-GR" dirty="0"/>
          </a:p>
        </p:txBody>
      </p:sp>
      <p:sp>
        <p:nvSpPr>
          <p:cNvPr id="6" name="Content Placeholder 2">
            <a:extLst>
              <a:ext uri="{FF2B5EF4-FFF2-40B4-BE49-F238E27FC236}">
                <a16:creationId xmlns:a16="http://schemas.microsoft.com/office/drawing/2014/main" xmlns="" id="{916CFB31-7926-4A8A-89AE-FEC616E9F7F7}"/>
              </a:ext>
            </a:extLst>
          </p:cNvPr>
          <p:cNvSpPr>
            <a:spLocks noGrp="1"/>
          </p:cNvSpPr>
          <p:nvPr>
            <p:ph idx="1"/>
          </p:nvPr>
        </p:nvSpPr>
        <p:spPr/>
        <p:txBody>
          <a:bodyPr rtlCol="0">
            <a:normAutofit/>
          </a:bodyPr>
          <a:lstStyle/>
          <a:p>
            <a:pPr eaLnBrk="1" fontAlgn="auto" hangingPunct="1">
              <a:spcAft>
                <a:spcPts val="0"/>
              </a:spcAft>
              <a:defRPr/>
            </a:pPr>
            <a:endParaRPr lang="en-US" altLang="el-GR" dirty="0">
              <a:solidFill>
                <a:schemeClr val="tx1">
                  <a:lumMod val="65000"/>
                </a:schemeClr>
              </a:solidFill>
              <a:latin typeface="+mj-lt"/>
            </a:endParaRPr>
          </a:p>
          <a:p>
            <a:pPr marL="514350" indent="-514350" eaLnBrk="1" fontAlgn="auto" hangingPunct="1">
              <a:spcAft>
                <a:spcPts val="0"/>
              </a:spcAft>
              <a:buFont typeface="+mj-lt"/>
              <a:buAutoNum type="arabicPeriod"/>
              <a:defRPr/>
            </a:pPr>
            <a:r>
              <a:rPr lang="en-US" altLang="el-GR" dirty="0">
                <a:latin typeface="+mj-lt"/>
              </a:rPr>
              <a:t>Project Management and H2020 rules</a:t>
            </a:r>
          </a:p>
          <a:p>
            <a:pPr marL="971550" lvl="1" indent="-514350" eaLnBrk="1" fontAlgn="auto" hangingPunct="1">
              <a:spcAft>
                <a:spcPts val="0"/>
              </a:spcAft>
              <a:buFont typeface="+mj-lt"/>
              <a:buAutoNum type="romanLcPeriod"/>
              <a:defRPr/>
            </a:pPr>
            <a:r>
              <a:rPr lang="en-US" altLang="el-GR" dirty="0">
                <a:latin typeface="+mj-lt"/>
              </a:rPr>
              <a:t>Reimbursement rate </a:t>
            </a:r>
            <a:r>
              <a:rPr lang="en-US" altLang="el-GR" dirty="0" smtClean="0">
                <a:latin typeface="+mj-lt"/>
              </a:rPr>
              <a:t>- </a:t>
            </a:r>
            <a:r>
              <a:rPr lang="en-US" altLang="el-GR" dirty="0">
                <a:latin typeface="+mj-lt"/>
              </a:rPr>
              <a:t>indirect costs</a:t>
            </a:r>
          </a:p>
          <a:p>
            <a:pPr marL="971550" lvl="1" indent="-514350" eaLnBrk="1" fontAlgn="auto" hangingPunct="1">
              <a:spcAft>
                <a:spcPts val="0"/>
              </a:spcAft>
              <a:buFont typeface="+mj-lt"/>
              <a:buAutoNum type="romanLcPeriod"/>
              <a:defRPr/>
            </a:pPr>
            <a:r>
              <a:rPr lang="en-US" altLang="el-GR" dirty="0">
                <a:latin typeface="+mj-lt"/>
              </a:rPr>
              <a:t>Costs categories </a:t>
            </a:r>
            <a:r>
              <a:rPr lang="en-US" altLang="el-GR" dirty="0" smtClean="0">
                <a:latin typeface="+mj-lt"/>
              </a:rPr>
              <a:t>- </a:t>
            </a:r>
            <a:r>
              <a:rPr lang="en-US" altLang="el-GR" dirty="0">
                <a:latin typeface="+mj-lt"/>
              </a:rPr>
              <a:t>budget transfers</a:t>
            </a:r>
          </a:p>
          <a:p>
            <a:pPr marL="971550" lvl="1" indent="-514350" eaLnBrk="1" fontAlgn="auto" hangingPunct="1">
              <a:spcAft>
                <a:spcPts val="0"/>
              </a:spcAft>
              <a:buFont typeface="+mj-lt"/>
              <a:buAutoNum type="romanLcPeriod"/>
              <a:defRPr/>
            </a:pPr>
            <a:r>
              <a:rPr lang="en-US" altLang="el-GR" dirty="0">
                <a:latin typeface="+mj-lt"/>
              </a:rPr>
              <a:t>Payments</a:t>
            </a:r>
          </a:p>
          <a:p>
            <a:pPr marL="971550" lvl="1" indent="-514350" eaLnBrk="1" fontAlgn="auto" hangingPunct="1">
              <a:spcAft>
                <a:spcPts val="0"/>
              </a:spcAft>
              <a:buFont typeface="+mj-lt"/>
              <a:buAutoNum type="romanLcPeriod"/>
              <a:defRPr/>
            </a:pPr>
            <a:r>
              <a:rPr lang="en-US" altLang="el-GR" dirty="0">
                <a:latin typeface="+mj-lt"/>
              </a:rPr>
              <a:t>Keeping records - Timesheets</a:t>
            </a:r>
          </a:p>
          <a:p>
            <a:pPr marL="971550" lvl="1" indent="-514350" eaLnBrk="1" fontAlgn="auto" hangingPunct="1">
              <a:spcAft>
                <a:spcPts val="0"/>
              </a:spcAft>
              <a:buFont typeface="+mj-lt"/>
              <a:buAutoNum type="romanLcPeriod"/>
              <a:defRPr/>
            </a:pPr>
            <a:r>
              <a:rPr lang="en-US" altLang="el-GR" dirty="0">
                <a:latin typeface="+mj-lt"/>
              </a:rPr>
              <a:t>Monitoring (Checks, reviews and audits)</a:t>
            </a:r>
            <a:r>
              <a:rPr lang="en-US" altLang="el-GR" dirty="0">
                <a:solidFill>
                  <a:schemeClr val="tx1">
                    <a:lumMod val="65000"/>
                  </a:schemeClr>
                </a:solidFill>
                <a:latin typeface="+mj-lt"/>
              </a:rPr>
              <a:t> </a:t>
            </a:r>
          </a:p>
          <a:p>
            <a:pPr marL="514350" indent="-514350" eaLnBrk="1" fontAlgn="auto" hangingPunct="1">
              <a:spcAft>
                <a:spcPts val="0"/>
              </a:spcAft>
              <a:buFont typeface="+mj-lt"/>
              <a:buAutoNum type="arabicPeriod"/>
              <a:defRPr/>
            </a:pPr>
            <a:r>
              <a:rPr lang="en-US" altLang="el-GR" dirty="0">
                <a:latin typeface="+mj-lt"/>
              </a:rPr>
              <a:t>Periodic Reporting – Periodic Management Reports</a:t>
            </a:r>
          </a:p>
          <a:p>
            <a:pPr marL="514350" indent="-514350" eaLnBrk="1" fontAlgn="auto" hangingPunct="1">
              <a:spcAft>
                <a:spcPts val="0"/>
              </a:spcAft>
              <a:buFont typeface="+mj-lt"/>
              <a:buAutoNum type="arabicPeriod"/>
              <a:defRPr/>
            </a:pPr>
            <a:r>
              <a:rPr lang="en-US" altLang="el-GR" dirty="0" smtClean="0">
                <a:latin typeface="+mj-lt"/>
              </a:rPr>
              <a:t>Risk management and contingency planning</a:t>
            </a:r>
          </a:p>
          <a:p>
            <a:pPr marL="514350" indent="-514350" eaLnBrk="1" fontAlgn="auto" hangingPunct="1">
              <a:spcAft>
                <a:spcPts val="0"/>
              </a:spcAft>
              <a:buFont typeface="+mj-lt"/>
              <a:buAutoNum type="arabicPeriod"/>
              <a:defRPr/>
            </a:pPr>
            <a:r>
              <a:rPr lang="en-US" altLang="el-GR" dirty="0" smtClean="0">
                <a:latin typeface="+mj-lt"/>
              </a:rPr>
              <a:t>Data management &amp; IPR</a:t>
            </a:r>
          </a:p>
          <a:p>
            <a:pPr marL="514350" indent="-514350" eaLnBrk="1" fontAlgn="auto" hangingPunct="1">
              <a:spcAft>
                <a:spcPts val="0"/>
              </a:spcAft>
              <a:buFont typeface="+mj-lt"/>
              <a:buAutoNum type="arabicPeriod"/>
              <a:defRPr/>
            </a:pPr>
            <a:r>
              <a:rPr lang="en-US" altLang="el-GR" b="1" dirty="0" smtClean="0">
                <a:latin typeface="+mj-lt"/>
              </a:rPr>
              <a:t>Quality </a:t>
            </a:r>
            <a:r>
              <a:rPr lang="en-US" altLang="el-GR" b="1" dirty="0">
                <a:latin typeface="+mj-lt"/>
              </a:rPr>
              <a:t>management </a:t>
            </a:r>
            <a:r>
              <a:rPr lang="en-US" altLang="el-GR" b="1" dirty="0" smtClean="0">
                <a:latin typeface="+mj-lt"/>
              </a:rPr>
              <a:t>scheme</a:t>
            </a:r>
            <a:endParaRPr lang="el-GR" altLang="el-GR" b="1" dirty="0">
              <a:latin typeface="+mj-lt"/>
            </a:endParaRPr>
          </a:p>
        </p:txBody>
      </p:sp>
      <p:sp>
        <p:nvSpPr>
          <p:cNvPr id="11" name="Rectangle 10">
            <a:extLst>
              <a:ext uri="{FF2B5EF4-FFF2-40B4-BE49-F238E27FC236}">
                <a16:creationId xmlns:a16="http://schemas.microsoft.com/office/drawing/2014/main" xmlns="" id="{ED5B5998-13D1-47F4-9826-DB910030CFD4}"/>
              </a:ext>
            </a:extLst>
          </p:cNvPr>
          <p:cNvSpPr/>
          <p:nvPr/>
        </p:nvSpPr>
        <p:spPr>
          <a:xfrm>
            <a:off x="1097280" y="2302166"/>
            <a:ext cx="9869214" cy="2979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2646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Fußzeilenplatzhalt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Foliennummernplatzhalter 3"/>
          <p:cNvSpPr>
            <a:spLocks noGrp="1"/>
          </p:cNvSpPr>
          <p:nvPr>
            <p:ph type="sldNum" sz="quarter" idx="12"/>
          </p:nvPr>
        </p:nvSpPr>
        <p:spPr/>
        <p:txBody>
          <a:bodyPr/>
          <a:lstStyle/>
          <a:p>
            <a:fld id="{76F34D8A-136C-4FA7-8325-F06DF2D5CB3D}" type="slidenum">
              <a:rPr lang="en-US" smtClean="0"/>
              <a:t>29</a:t>
            </a:fld>
            <a:endParaRPr lang="en-US"/>
          </a:p>
        </p:txBody>
      </p:sp>
      <p:sp>
        <p:nvSpPr>
          <p:cNvPr id="6" name="Content Placeholder 2">
            <a:extLst>
              <a:ext uri="{FF2B5EF4-FFF2-40B4-BE49-F238E27FC236}">
                <a16:creationId xmlns:a16="http://schemas.microsoft.com/office/drawing/2014/main" xmlns="" id="{BBB9C5D8-55A1-4894-B688-35F1E1F7803B}"/>
              </a:ext>
            </a:extLst>
          </p:cNvPr>
          <p:cNvSpPr>
            <a:spLocks noGrp="1"/>
          </p:cNvSpPr>
          <p:nvPr/>
        </p:nvSpPr>
        <p:spPr bwMode="auto">
          <a:xfrm>
            <a:off x="1676400" y="1887829"/>
            <a:ext cx="88392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altLang="el-GR" sz="2400" b="1" dirty="0" smtClean="0">
                <a:cs typeface="Times New Roman" pitchFamily="18" charset="0"/>
              </a:rPr>
              <a:t>Project </a:t>
            </a:r>
            <a:r>
              <a:rPr lang="en-US" altLang="el-GR" sz="2400" b="1" dirty="0">
                <a:cs typeface="Times New Roman" pitchFamily="18" charset="0"/>
              </a:rPr>
              <a:t>Reference Manual &amp; Quality </a:t>
            </a:r>
            <a:r>
              <a:rPr lang="en-US" altLang="el-GR" sz="2400" b="1" dirty="0" smtClean="0">
                <a:cs typeface="Times New Roman" pitchFamily="18" charset="0"/>
              </a:rPr>
              <a:t>Plan</a:t>
            </a:r>
            <a:endParaRPr lang="en-US" altLang="el-GR" sz="2400" b="1" dirty="0">
              <a:cs typeface="Times New Roman" pitchFamily="18" charset="0"/>
            </a:endParaRPr>
          </a:p>
          <a:p>
            <a:pPr algn="just" eaLnBrk="1" fontAlgn="auto" hangingPunct="1">
              <a:spcAft>
                <a:spcPts val="0"/>
              </a:spcAft>
              <a:defRPr/>
            </a:pPr>
            <a:endParaRPr lang="en-GB" altLang="el-GR" sz="2000" dirty="0">
              <a:cs typeface="Times New Roman" pitchFamily="18" charset="0"/>
            </a:endParaRPr>
          </a:p>
          <a:p>
            <a:pPr lvl="1" algn="just" eaLnBrk="1" fontAlgn="auto" hangingPunct="1">
              <a:spcAft>
                <a:spcPts val="0"/>
              </a:spcAft>
              <a:defRPr/>
            </a:pPr>
            <a:r>
              <a:rPr lang="en-GB" altLang="el-GR" sz="2000" dirty="0">
                <a:cs typeface="Times New Roman" pitchFamily="18" charset="0"/>
              </a:rPr>
              <a:t>Organizational structure of the project.</a:t>
            </a:r>
          </a:p>
          <a:p>
            <a:pPr lvl="1" algn="just" eaLnBrk="1" fontAlgn="auto" hangingPunct="1">
              <a:spcAft>
                <a:spcPts val="0"/>
              </a:spcAft>
              <a:defRPr/>
            </a:pPr>
            <a:r>
              <a:rPr lang="en-GB" altLang="el-GR" sz="2000" dirty="0">
                <a:cs typeface="Times New Roman" pitchFamily="18" charset="0"/>
              </a:rPr>
              <a:t>Co-ordination between the partners.</a:t>
            </a:r>
          </a:p>
          <a:p>
            <a:pPr lvl="1" algn="just" eaLnBrk="1" fontAlgn="auto" hangingPunct="1">
              <a:spcAft>
                <a:spcPts val="0"/>
              </a:spcAft>
              <a:defRPr/>
            </a:pPr>
            <a:r>
              <a:rPr lang="en-GB" altLang="el-GR" sz="2000" dirty="0">
                <a:cs typeface="Times New Roman" pitchFamily="18" charset="0"/>
              </a:rPr>
              <a:t>General measures and actions taken.</a:t>
            </a:r>
          </a:p>
          <a:p>
            <a:pPr lvl="1" algn="just" eaLnBrk="1" fontAlgn="auto" hangingPunct="1">
              <a:spcAft>
                <a:spcPts val="0"/>
              </a:spcAft>
              <a:defRPr/>
            </a:pPr>
            <a:r>
              <a:rPr lang="en-GB" altLang="el-GR" sz="2000" dirty="0">
                <a:cs typeface="Times New Roman" pitchFamily="18" charset="0"/>
              </a:rPr>
              <a:t>Planning &amp; control.</a:t>
            </a:r>
          </a:p>
          <a:p>
            <a:pPr lvl="1" algn="just" eaLnBrk="1" fontAlgn="auto" hangingPunct="1">
              <a:spcAft>
                <a:spcPts val="0"/>
              </a:spcAft>
              <a:defRPr/>
            </a:pPr>
            <a:r>
              <a:rPr lang="en-GB" altLang="el-GR" sz="2000" dirty="0">
                <a:cs typeface="Times New Roman" pitchFamily="18" charset="0"/>
              </a:rPr>
              <a:t>Control of the documentation.</a:t>
            </a:r>
          </a:p>
          <a:p>
            <a:pPr lvl="1" algn="just" eaLnBrk="1" fontAlgn="auto" hangingPunct="1">
              <a:spcAft>
                <a:spcPts val="0"/>
              </a:spcAft>
              <a:defRPr/>
            </a:pPr>
            <a:r>
              <a:rPr lang="en-GB" altLang="el-GR" sz="2000" dirty="0">
                <a:cs typeface="Times New Roman" pitchFamily="18" charset="0"/>
              </a:rPr>
              <a:t>Quality control of the project.</a:t>
            </a:r>
          </a:p>
          <a:p>
            <a:pPr lvl="1" algn="just" eaLnBrk="1" fontAlgn="auto" hangingPunct="1">
              <a:spcAft>
                <a:spcPts val="0"/>
              </a:spcAft>
              <a:defRPr/>
            </a:pPr>
            <a:r>
              <a:rPr lang="en-GB" altLang="el-GR" sz="2000" dirty="0">
                <a:cs typeface="Times New Roman" pitchFamily="18" charset="0"/>
              </a:rPr>
              <a:t>Files and archives.</a:t>
            </a:r>
          </a:p>
          <a:p>
            <a:pPr lvl="1" algn="just" eaLnBrk="1" fontAlgn="auto" hangingPunct="1">
              <a:spcAft>
                <a:spcPts val="0"/>
              </a:spcAft>
              <a:defRPr/>
            </a:pPr>
            <a:r>
              <a:rPr lang="en-GB" altLang="el-GR" sz="2000" dirty="0">
                <a:cs typeface="Times New Roman" pitchFamily="18" charset="0"/>
              </a:rPr>
              <a:t>List of quality forms to be used. </a:t>
            </a:r>
          </a:p>
          <a:p>
            <a:pPr marL="0" indent="0" eaLnBrk="1" fontAlgn="auto" hangingPunct="1">
              <a:spcAft>
                <a:spcPts val="0"/>
              </a:spcAft>
              <a:buFont typeface="Arial" charset="0"/>
              <a:buNone/>
              <a:defRPr/>
            </a:pPr>
            <a:endParaRPr lang="el-GR" sz="2000" dirty="0"/>
          </a:p>
        </p:txBody>
      </p:sp>
    </p:spTree>
    <p:extLst>
      <p:ext uri="{BB962C8B-B14F-4D97-AF65-F5344CB8AC3E}">
        <p14:creationId xmlns:p14="http://schemas.microsoft.com/office/powerpoint/2010/main" val="291334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buFont typeface="Courier New" panose="02070309020205020404" pitchFamily="49" charset="0"/>
              <a:buChar char="o"/>
            </a:pPr>
            <a:r>
              <a:rPr lang="en-US" altLang="el-GR" sz="1800" dirty="0" smtClean="0">
                <a:latin typeface="+mj-lt"/>
              </a:rPr>
              <a:t>Administration</a:t>
            </a:r>
            <a:r>
              <a:rPr lang="en-US" altLang="el-GR" sz="1800" dirty="0">
                <a:latin typeface="+mj-lt"/>
              </a:rPr>
              <a:t>, preparation of minutes and provision of the chairman of the Project </a:t>
            </a:r>
            <a:r>
              <a:rPr lang="en-US" altLang="el-GR" sz="1800" dirty="0" smtClean="0">
                <a:latin typeface="+mj-lt"/>
              </a:rPr>
              <a:t>Plenary Board </a:t>
            </a:r>
            <a:r>
              <a:rPr lang="en-US" altLang="el-GR" sz="1800" dirty="0">
                <a:latin typeface="+mj-lt"/>
              </a:rPr>
              <a:t>and follow-up of its decisions.</a:t>
            </a:r>
          </a:p>
          <a:p>
            <a:pPr algn="just"/>
            <a:endParaRPr lang="en-US" altLang="el-GR" sz="500" dirty="0">
              <a:latin typeface="+mj-lt"/>
            </a:endParaRPr>
          </a:p>
          <a:p>
            <a:pPr algn="just">
              <a:buFont typeface="Courier New" panose="02070309020205020404" pitchFamily="49" charset="0"/>
              <a:buChar char="o"/>
            </a:pPr>
            <a:r>
              <a:rPr lang="en-US" altLang="el-GR" sz="1800" dirty="0">
                <a:latin typeface="+mj-lt"/>
              </a:rPr>
              <a:t>Transmission of any documents and information connected with the Project between the Parties concerned.</a:t>
            </a:r>
          </a:p>
          <a:p>
            <a:pPr algn="just">
              <a:buFont typeface="Courier New" panose="02070309020205020404" pitchFamily="49" charset="0"/>
              <a:buChar char="o"/>
            </a:pPr>
            <a:endParaRPr lang="en-US" altLang="el-GR" sz="800" dirty="0">
              <a:latin typeface="+mj-lt"/>
            </a:endParaRPr>
          </a:p>
          <a:p>
            <a:pPr algn="just">
              <a:buFont typeface="Courier New" panose="02070309020205020404" pitchFamily="49" charset="0"/>
              <a:buChar char="o"/>
            </a:pPr>
            <a:r>
              <a:rPr lang="en-US" altLang="el-GR" sz="1800" dirty="0">
                <a:latin typeface="+mj-lt"/>
              </a:rPr>
              <a:t>Establishing detailed management plans for the Project including technical &amp; quality management of the project achievements (deliverables, milestones, etc</a:t>
            </a:r>
            <a:r>
              <a:rPr lang="en-US" altLang="el-GR" sz="1800" dirty="0" smtClean="0">
                <a:latin typeface="+mj-lt"/>
              </a:rPr>
              <a:t>.)</a:t>
            </a:r>
          </a:p>
          <a:p>
            <a:pPr algn="just">
              <a:buFont typeface="Courier New" panose="02070309020205020404" pitchFamily="49" charset="0"/>
              <a:buChar char="o"/>
            </a:pPr>
            <a:endParaRPr lang="en-US" altLang="el-GR" sz="800" dirty="0" smtClean="0">
              <a:latin typeface="+mj-lt"/>
            </a:endParaRPr>
          </a:p>
          <a:p>
            <a:pPr algn="just">
              <a:buFont typeface="Courier New" panose="02070309020205020404" pitchFamily="49" charset="0"/>
              <a:buChar char="o"/>
            </a:pPr>
            <a:r>
              <a:rPr lang="en-US" altLang="el-GR" sz="1800" dirty="0" smtClean="0">
                <a:latin typeface="+mj-lt"/>
              </a:rPr>
              <a:t>Preparation </a:t>
            </a:r>
            <a:r>
              <a:rPr lang="en-US" altLang="el-GR" sz="1800" dirty="0">
                <a:latin typeface="+mj-lt"/>
              </a:rPr>
              <a:t>of the periodic reports with cooperation of all the partners.</a:t>
            </a:r>
          </a:p>
          <a:p>
            <a:pPr algn="just">
              <a:buFont typeface="Courier New" panose="02070309020205020404" pitchFamily="49" charset="0"/>
              <a:buChar char="o"/>
            </a:pPr>
            <a:endParaRPr lang="en-US" altLang="el-GR" sz="500" dirty="0">
              <a:latin typeface="+mj-lt"/>
            </a:endParaRPr>
          </a:p>
          <a:p>
            <a:pPr algn="just">
              <a:buFont typeface="Courier New" panose="02070309020205020404" pitchFamily="49" charset="0"/>
              <a:buChar char="o"/>
            </a:pPr>
            <a:r>
              <a:rPr lang="en-US" altLang="el-GR" sz="1800" dirty="0">
                <a:latin typeface="+mj-lt"/>
              </a:rPr>
              <a:t>Day to day running of the Project.</a:t>
            </a:r>
            <a:endParaRPr lang="el-GR" altLang="el-GR" sz="1800" dirty="0">
              <a:latin typeface="+mj-lt"/>
            </a:endParaRPr>
          </a:p>
          <a:p>
            <a:endParaRPr lang="el-GR" sz="1800" dirty="0">
              <a:latin typeface="+mj-lt"/>
            </a:endParaRPr>
          </a:p>
        </p:txBody>
      </p:sp>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3</a:t>
            </a:fld>
            <a:endParaRPr lang="en-US"/>
          </a:p>
        </p:txBody>
      </p:sp>
      <p:sp>
        <p:nvSpPr>
          <p:cNvPr id="5" name="Title 4"/>
          <p:cNvSpPr>
            <a:spLocks noGrp="1"/>
          </p:cNvSpPr>
          <p:nvPr>
            <p:ph type="title"/>
          </p:nvPr>
        </p:nvSpPr>
        <p:spPr/>
        <p:txBody>
          <a:bodyPr/>
          <a:lstStyle/>
          <a:p>
            <a:r>
              <a:rPr lang="en-US" altLang="el-GR" dirty="0"/>
              <a:t>Coordinator’s Responsibilities</a:t>
            </a:r>
            <a:endParaRPr lang="el-GR" dirty="0"/>
          </a:p>
        </p:txBody>
      </p:sp>
    </p:spTree>
    <p:extLst>
      <p:ext uri="{BB962C8B-B14F-4D97-AF65-F5344CB8AC3E}">
        <p14:creationId xmlns:p14="http://schemas.microsoft.com/office/powerpoint/2010/main" val="3709030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Fußzeilenplatzhalt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Foliennummernplatzhalter 3"/>
          <p:cNvSpPr>
            <a:spLocks noGrp="1"/>
          </p:cNvSpPr>
          <p:nvPr>
            <p:ph type="sldNum" sz="quarter" idx="12"/>
          </p:nvPr>
        </p:nvSpPr>
        <p:spPr/>
        <p:txBody>
          <a:bodyPr/>
          <a:lstStyle/>
          <a:p>
            <a:fld id="{76F34D8A-136C-4FA7-8325-F06DF2D5CB3D}" type="slidenum">
              <a:rPr lang="en-US" smtClean="0"/>
              <a:t>30</a:t>
            </a:fld>
            <a:endParaRPr lang="en-US"/>
          </a:p>
        </p:txBody>
      </p:sp>
      <p:sp>
        <p:nvSpPr>
          <p:cNvPr id="6" name="Content Placeholder 2">
            <a:extLst>
              <a:ext uri="{FF2B5EF4-FFF2-40B4-BE49-F238E27FC236}">
                <a16:creationId xmlns:a16="http://schemas.microsoft.com/office/drawing/2014/main" xmlns="" id="{301DAB1E-FE28-4EA5-B4FD-E7D034BC7AA2}"/>
              </a:ext>
            </a:extLst>
          </p:cNvPr>
          <p:cNvSpPr>
            <a:spLocks noGrp="1"/>
          </p:cNvSpPr>
          <p:nvPr/>
        </p:nvSpPr>
        <p:spPr bwMode="auto">
          <a:xfrm>
            <a:off x="1676400" y="1900355"/>
            <a:ext cx="88392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eaLnBrk="1" fontAlgn="auto" hangingPunct="1">
              <a:spcAft>
                <a:spcPts val="0"/>
              </a:spcAft>
              <a:defRPr/>
            </a:pPr>
            <a:r>
              <a:rPr lang="en-US" altLang="el-GR" sz="2000" dirty="0">
                <a:cs typeface="Times New Roman" pitchFamily="18" charset="0"/>
              </a:rPr>
              <a:t>Chair: Quality Assurance Manager (CERTH)</a:t>
            </a:r>
          </a:p>
          <a:p>
            <a:pPr algn="just" eaLnBrk="1" fontAlgn="auto" hangingPunct="1">
              <a:spcAft>
                <a:spcPts val="0"/>
              </a:spcAft>
              <a:defRPr/>
            </a:pPr>
            <a:endParaRPr lang="en-US" altLang="el-GR" sz="2000" dirty="0">
              <a:cs typeface="Times New Roman" pitchFamily="18" charset="0"/>
            </a:endParaRPr>
          </a:p>
          <a:p>
            <a:pPr algn="just" eaLnBrk="1" fontAlgn="auto" hangingPunct="1">
              <a:spcAft>
                <a:spcPts val="0"/>
              </a:spcAft>
              <a:defRPr/>
            </a:pPr>
            <a:r>
              <a:rPr lang="en-US" altLang="el-GR" sz="2000" dirty="0">
                <a:cs typeface="Times New Roman" pitchFamily="18" charset="0"/>
              </a:rPr>
              <a:t>Project Coordinator (CERTH)</a:t>
            </a:r>
          </a:p>
          <a:p>
            <a:pPr algn="just" eaLnBrk="1" fontAlgn="auto" hangingPunct="1">
              <a:spcAft>
                <a:spcPts val="0"/>
              </a:spcAft>
              <a:defRPr/>
            </a:pPr>
            <a:endParaRPr lang="en-US" altLang="el-GR" sz="2000" dirty="0">
              <a:cs typeface="Times New Roman" pitchFamily="18" charset="0"/>
            </a:endParaRPr>
          </a:p>
          <a:p>
            <a:pPr algn="just" eaLnBrk="1" fontAlgn="auto" hangingPunct="1">
              <a:spcAft>
                <a:spcPts val="0"/>
              </a:spcAft>
              <a:defRPr/>
            </a:pPr>
            <a:r>
              <a:rPr lang="en-US" altLang="el-GR" sz="2000" dirty="0">
                <a:cs typeface="Times New Roman" pitchFamily="18" charset="0"/>
              </a:rPr>
              <a:t>One expert (senior researcher) from each partner, not directly involved in the project – TBD internally</a:t>
            </a:r>
          </a:p>
          <a:p>
            <a:pPr lvl="1" algn="just" eaLnBrk="1" fontAlgn="auto" hangingPunct="1">
              <a:spcAft>
                <a:spcPts val="0"/>
              </a:spcAft>
              <a:defRPr/>
            </a:pPr>
            <a:r>
              <a:rPr lang="en-US" altLang="el-GR" sz="1800" dirty="0">
                <a:cs typeface="Times New Roman" pitchFamily="18" charset="0"/>
              </a:rPr>
              <a:t>A list with all internal review assignments will be defined and distributed</a:t>
            </a:r>
          </a:p>
          <a:p>
            <a:pPr algn="just" eaLnBrk="1" fontAlgn="auto" hangingPunct="1">
              <a:spcAft>
                <a:spcPts val="0"/>
              </a:spcAft>
              <a:defRPr/>
            </a:pPr>
            <a:endParaRPr lang="en-US" altLang="el-GR" sz="2000" dirty="0">
              <a:solidFill>
                <a:srgbClr val="FF0000"/>
              </a:solidFill>
              <a:cs typeface="Times New Roman" pitchFamily="18" charset="0"/>
            </a:endParaRPr>
          </a:p>
          <a:p>
            <a:pPr algn="just" eaLnBrk="1" fontAlgn="auto" hangingPunct="1">
              <a:spcAft>
                <a:spcPts val="0"/>
              </a:spcAft>
              <a:defRPr/>
            </a:pPr>
            <a:r>
              <a:rPr lang="en-US" altLang="el-GR" sz="2000" dirty="0">
                <a:cs typeface="Times New Roman" pitchFamily="18" charset="0"/>
              </a:rPr>
              <a:t> An</a:t>
            </a:r>
            <a:r>
              <a:rPr lang="en-GB" altLang="el-GR" sz="2000" dirty="0">
                <a:cs typeface="Times New Roman" pitchFamily="18" charset="0"/>
              </a:rPr>
              <a:t> external reviewer</a:t>
            </a:r>
            <a:r>
              <a:rPr lang="en-US" altLang="el-GR" sz="2000" dirty="0">
                <a:cs typeface="Times New Roman" pitchFamily="18" charset="0"/>
              </a:rPr>
              <a:t> (appointed by the QAM)</a:t>
            </a:r>
            <a:endParaRPr lang="el-GR" altLang="el-GR" sz="2000" dirty="0">
              <a:cs typeface="Times New Roman" pitchFamily="18" charset="0"/>
            </a:endParaRPr>
          </a:p>
          <a:p>
            <a:pPr marL="0" indent="0" eaLnBrk="1" fontAlgn="auto" hangingPunct="1">
              <a:spcAft>
                <a:spcPts val="0"/>
              </a:spcAft>
              <a:buFont typeface="Arial" charset="0"/>
              <a:buNone/>
              <a:defRPr/>
            </a:pPr>
            <a:endParaRPr lang="el-GR" sz="2000" dirty="0"/>
          </a:p>
        </p:txBody>
      </p:sp>
    </p:spTree>
    <p:extLst>
      <p:ext uri="{BB962C8B-B14F-4D97-AF65-F5344CB8AC3E}">
        <p14:creationId xmlns:p14="http://schemas.microsoft.com/office/powerpoint/2010/main" val="154935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Fußzeilenplatzhalt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Foliennummernplatzhalter 3"/>
          <p:cNvSpPr>
            <a:spLocks noGrp="1"/>
          </p:cNvSpPr>
          <p:nvPr>
            <p:ph type="sldNum" sz="quarter" idx="12"/>
          </p:nvPr>
        </p:nvSpPr>
        <p:spPr/>
        <p:txBody>
          <a:bodyPr/>
          <a:lstStyle/>
          <a:p>
            <a:fld id="{76F34D8A-136C-4FA7-8325-F06DF2D5CB3D}" type="slidenum">
              <a:rPr lang="en-US" smtClean="0"/>
              <a:t>31</a:t>
            </a:fld>
            <a:endParaRPr lang="en-US"/>
          </a:p>
        </p:txBody>
      </p:sp>
      <p:sp>
        <p:nvSpPr>
          <p:cNvPr id="6" name="Content Placeholder 2">
            <a:extLst>
              <a:ext uri="{FF2B5EF4-FFF2-40B4-BE49-F238E27FC236}">
                <a16:creationId xmlns:a16="http://schemas.microsoft.com/office/drawing/2014/main" xmlns="" id="{00E35216-4604-49ED-9C8F-9581D9FC00AB}"/>
              </a:ext>
            </a:extLst>
          </p:cNvPr>
          <p:cNvSpPr>
            <a:spLocks noGrp="1"/>
          </p:cNvSpPr>
          <p:nvPr/>
        </p:nvSpPr>
        <p:spPr bwMode="auto">
          <a:xfrm>
            <a:off x="1676400" y="2413921"/>
            <a:ext cx="88392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eaLnBrk="1" fontAlgn="auto" hangingPunct="1">
              <a:spcAft>
                <a:spcPts val="0"/>
              </a:spcAft>
              <a:defRPr/>
            </a:pPr>
            <a:r>
              <a:rPr lang="en-GB" altLang="el-GR" sz="2000" dirty="0">
                <a:cs typeface="Times New Roman" pitchFamily="18" charset="0"/>
              </a:rPr>
              <a:t>Each deliverable will be reviewed by </a:t>
            </a:r>
            <a:r>
              <a:rPr lang="en-US" altLang="el-GR" sz="2000" u="sng" dirty="0">
                <a:cs typeface="Times New Roman" pitchFamily="18" charset="0"/>
              </a:rPr>
              <a:t>2 internal reviewers</a:t>
            </a:r>
            <a:r>
              <a:rPr lang="en-US" altLang="el-GR" sz="2000" dirty="0">
                <a:cs typeface="Times New Roman" pitchFamily="18" charset="0"/>
              </a:rPr>
              <a:t> and the </a:t>
            </a:r>
            <a:r>
              <a:rPr lang="en-US" altLang="el-GR" sz="2000" u="sng" dirty="0">
                <a:cs typeface="Times New Roman" pitchFamily="18" charset="0"/>
              </a:rPr>
              <a:t>Quality Assurance Manager</a:t>
            </a:r>
            <a:r>
              <a:rPr lang="en-US" altLang="el-GR" sz="2000" dirty="0">
                <a:cs typeface="Times New Roman" pitchFamily="18" charset="0"/>
              </a:rPr>
              <a:t> (CERTH)</a:t>
            </a:r>
          </a:p>
          <a:p>
            <a:pPr algn="just" eaLnBrk="1" fontAlgn="auto" hangingPunct="1">
              <a:spcAft>
                <a:spcPts val="0"/>
              </a:spcAft>
              <a:defRPr/>
            </a:pPr>
            <a:r>
              <a:rPr lang="en-US" altLang="el-GR" sz="1800" dirty="0">
                <a:cs typeface="Times New Roman" pitchFamily="18" charset="0"/>
              </a:rPr>
              <a:t>*</a:t>
            </a:r>
            <a:r>
              <a:rPr lang="en-US" altLang="el-GR" sz="1800" i="1" dirty="0">
                <a:cs typeface="Times New Roman" pitchFamily="18" charset="0"/>
              </a:rPr>
              <a:t>In special cases an external expert may be invited instead.</a:t>
            </a:r>
          </a:p>
          <a:p>
            <a:pPr algn="just" eaLnBrk="1" fontAlgn="auto" hangingPunct="1">
              <a:spcAft>
                <a:spcPts val="0"/>
              </a:spcAft>
              <a:defRPr/>
            </a:pPr>
            <a:endParaRPr lang="en-US" altLang="el-GR" sz="2000" dirty="0">
              <a:cs typeface="Times New Roman" pitchFamily="18" charset="0"/>
            </a:endParaRPr>
          </a:p>
          <a:p>
            <a:pPr marL="0" indent="0" algn="just" eaLnBrk="1" fontAlgn="auto" hangingPunct="1">
              <a:spcAft>
                <a:spcPts val="0"/>
              </a:spcAft>
              <a:buFont typeface="Arial" charset="0"/>
              <a:buNone/>
              <a:defRPr/>
            </a:pPr>
            <a:r>
              <a:rPr lang="en-US" altLang="el-GR" sz="2000" dirty="0">
                <a:cs typeface="Times New Roman" pitchFamily="18" charset="0"/>
              </a:rPr>
              <a:t>	</a:t>
            </a:r>
            <a:r>
              <a:rPr lang="en-US" altLang="el-GR" sz="2000" dirty="0">
                <a:effectLst>
                  <a:outerShdw blurRad="38100" dist="38100" dir="2700000" algn="tl">
                    <a:srgbClr val="000000">
                      <a:alpha val="43137"/>
                    </a:srgbClr>
                  </a:outerShdw>
                </a:effectLst>
                <a:cs typeface="Times New Roman" pitchFamily="18" charset="0"/>
              </a:rPr>
              <a:t>Total: 3 reviewers</a:t>
            </a:r>
          </a:p>
          <a:p>
            <a:pPr algn="just" eaLnBrk="1" fontAlgn="auto" hangingPunct="1">
              <a:spcAft>
                <a:spcPts val="0"/>
              </a:spcAft>
              <a:defRPr/>
            </a:pPr>
            <a:endParaRPr lang="en-US" altLang="el-GR" sz="2000" dirty="0">
              <a:cs typeface="Times New Roman" pitchFamily="18" charset="0"/>
            </a:endParaRPr>
          </a:p>
          <a:p>
            <a:pPr algn="just" eaLnBrk="1" fontAlgn="auto" hangingPunct="1">
              <a:spcAft>
                <a:spcPts val="0"/>
              </a:spcAft>
              <a:defRPr/>
            </a:pPr>
            <a:r>
              <a:rPr lang="en-GB" altLang="el-GR" sz="2000" dirty="0">
                <a:cs typeface="Times New Roman" pitchFamily="18" charset="0"/>
              </a:rPr>
              <a:t>I</a:t>
            </a:r>
            <a:r>
              <a:rPr lang="en-US" altLang="el-GR" sz="2000" dirty="0">
                <a:cs typeface="Times New Roman" pitchFamily="18" charset="0"/>
              </a:rPr>
              <a:t>f</a:t>
            </a:r>
            <a:r>
              <a:rPr lang="en-GB" altLang="el-GR" sz="2000" dirty="0">
                <a:cs typeface="Times New Roman" pitchFamily="18" charset="0"/>
              </a:rPr>
              <a:t> shortcomings in quality are found, the responsible task leader will be informed within a pre-defined period (max. 2 weeks), in order to be able to make amendments.</a:t>
            </a:r>
            <a:endParaRPr lang="en-US" altLang="el-GR" sz="2000" dirty="0">
              <a:cs typeface="Times New Roman" pitchFamily="18" charset="0"/>
            </a:endParaRPr>
          </a:p>
        </p:txBody>
      </p:sp>
    </p:spTree>
    <p:extLst>
      <p:ext uri="{BB962C8B-B14F-4D97-AF65-F5344CB8AC3E}">
        <p14:creationId xmlns:p14="http://schemas.microsoft.com/office/powerpoint/2010/main" val="833617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Fußzeilenplatzhalt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Foliennummernplatzhalter 3"/>
          <p:cNvSpPr>
            <a:spLocks noGrp="1"/>
          </p:cNvSpPr>
          <p:nvPr>
            <p:ph type="sldNum" sz="quarter" idx="12"/>
          </p:nvPr>
        </p:nvSpPr>
        <p:spPr/>
        <p:txBody>
          <a:bodyPr/>
          <a:lstStyle/>
          <a:p>
            <a:fld id="{76F34D8A-136C-4FA7-8325-F06DF2D5CB3D}" type="slidenum">
              <a:rPr lang="en-US" smtClean="0"/>
              <a:t>32</a:t>
            </a:fld>
            <a:endParaRPr lang="en-US"/>
          </a:p>
        </p:txBody>
      </p:sp>
      <p:sp>
        <p:nvSpPr>
          <p:cNvPr id="6" name="Content Placeholder 2">
            <a:extLst>
              <a:ext uri="{FF2B5EF4-FFF2-40B4-BE49-F238E27FC236}">
                <a16:creationId xmlns:a16="http://schemas.microsoft.com/office/drawing/2014/main" xmlns="" id="{00E35216-4604-49ED-9C8F-9581D9FC00AB}"/>
              </a:ext>
            </a:extLst>
          </p:cNvPr>
          <p:cNvSpPr>
            <a:spLocks noGrp="1"/>
          </p:cNvSpPr>
          <p:nvPr/>
        </p:nvSpPr>
        <p:spPr bwMode="auto">
          <a:xfrm>
            <a:off x="1676400" y="2200979"/>
            <a:ext cx="88392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eaLnBrk="1" fontAlgn="auto" hangingPunct="1">
              <a:spcAft>
                <a:spcPts val="0"/>
              </a:spcAft>
              <a:defRPr/>
            </a:pPr>
            <a:r>
              <a:rPr lang="en-GB" altLang="el-GR" sz="2000" dirty="0">
                <a:cs typeface="Times New Roman" pitchFamily="18" charset="0"/>
              </a:rPr>
              <a:t>Each deliverable will be reviewed by </a:t>
            </a:r>
            <a:r>
              <a:rPr lang="en-US" altLang="el-GR" sz="2000" u="sng" dirty="0">
                <a:cs typeface="Times New Roman" pitchFamily="18" charset="0"/>
              </a:rPr>
              <a:t>2 internal reviewers</a:t>
            </a:r>
            <a:r>
              <a:rPr lang="en-US" altLang="el-GR" sz="2000" dirty="0">
                <a:cs typeface="Times New Roman" pitchFamily="18" charset="0"/>
              </a:rPr>
              <a:t> and the </a:t>
            </a:r>
            <a:r>
              <a:rPr lang="en-US" altLang="el-GR" sz="2000" u="sng" dirty="0">
                <a:cs typeface="Times New Roman" pitchFamily="18" charset="0"/>
              </a:rPr>
              <a:t>Quality Assurance Manager</a:t>
            </a:r>
            <a:r>
              <a:rPr lang="en-US" altLang="el-GR" sz="2000" dirty="0">
                <a:cs typeface="Times New Roman" pitchFamily="18" charset="0"/>
              </a:rPr>
              <a:t> (CERTH)</a:t>
            </a:r>
          </a:p>
          <a:p>
            <a:pPr algn="just" eaLnBrk="1" fontAlgn="auto" hangingPunct="1">
              <a:spcAft>
                <a:spcPts val="0"/>
              </a:spcAft>
              <a:defRPr/>
            </a:pPr>
            <a:r>
              <a:rPr lang="en-US" altLang="el-GR" sz="1800" dirty="0">
                <a:cs typeface="Times New Roman" pitchFamily="18" charset="0"/>
              </a:rPr>
              <a:t>*</a:t>
            </a:r>
            <a:r>
              <a:rPr lang="en-US" altLang="el-GR" sz="1800" i="1" dirty="0">
                <a:cs typeface="Times New Roman" pitchFamily="18" charset="0"/>
              </a:rPr>
              <a:t>In special cases an external expert may be invited instead.</a:t>
            </a:r>
          </a:p>
          <a:p>
            <a:pPr algn="just" eaLnBrk="1" fontAlgn="auto" hangingPunct="1">
              <a:spcAft>
                <a:spcPts val="0"/>
              </a:spcAft>
              <a:defRPr/>
            </a:pPr>
            <a:endParaRPr lang="en-US" altLang="el-GR" sz="2000" dirty="0">
              <a:cs typeface="Times New Roman" pitchFamily="18" charset="0"/>
            </a:endParaRPr>
          </a:p>
          <a:p>
            <a:pPr marL="0" indent="0" algn="just" eaLnBrk="1" fontAlgn="auto" hangingPunct="1">
              <a:spcAft>
                <a:spcPts val="0"/>
              </a:spcAft>
              <a:buFont typeface="Arial" charset="0"/>
              <a:buNone/>
              <a:defRPr/>
            </a:pPr>
            <a:r>
              <a:rPr lang="en-US" altLang="el-GR" sz="2000" dirty="0">
                <a:cs typeface="Times New Roman" pitchFamily="18" charset="0"/>
              </a:rPr>
              <a:t>	</a:t>
            </a:r>
            <a:r>
              <a:rPr lang="en-US" altLang="el-GR" sz="2000" dirty="0">
                <a:effectLst>
                  <a:outerShdw blurRad="38100" dist="38100" dir="2700000" algn="tl">
                    <a:srgbClr val="000000">
                      <a:alpha val="43137"/>
                    </a:srgbClr>
                  </a:outerShdw>
                </a:effectLst>
                <a:cs typeface="Times New Roman" pitchFamily="18" charset="0"/>
              </a:rPr>
              <a:t>Total: 3 reviewers</a:t>
            </a:r>
          </a:p>
          <a:p>
            <a:pPr algn="just" eaLnBrk="1" fontAlgn="auto" hangingPunct="1">
              <a:spcAft>
                <a:spcPts val="0"/>
              </a:spcAft>
              <a:defRPr/>
            </a:pPr>
            <a:endParaRPr lang="en-US" altLang="el-GR" sz="2000" dirty="0">
              <a:cs typeface="Times New Roman" pitchFamily="18" charset="0"/>
            </a:endParaRPr>
          </a:p>
          <a:p>
            <a:pPr algn="just" eaLnBrk="1" fontAlgn="auto" hangingPunct="1">
              <a:spcAft>
                <a:spcPts val="0"/>
              </a:spcAft>
              <a:defRPr/>
            </a:pPr>
            <a:r>
              <a:rPr lang="en-GB" altLang="el-GR" sz="2000" dirty="0">
                <a:cs typeface="Times New Roman" pitchFamily="18" charset="0"/>
              </a:rPr>
              <a:t>I</a:t>
            </a:r>
            <a:r>
              <a:rPr lang="en-US" altLang="el-GR" sz="2000" dirty="0">
                <a:cs typeface="Times New Roman" pitchFamily="18" charset="0"/>
              </a:rPr>
              <a:t>f</a:t>
            </a:r>
            <a:r>
              <a:rPr lang="en-GB" altLang="el-GR" sz="2000" dirty="0">
                <a:cs typeface="Times New Roman" pitchFamily="18" charset="0"/>
              </a:rPr>
              <a:t> shortcomings in quality are found, the responsible task leader will be informed within a pre-defined period (max. 2 weeks), in order to be able to make amendments.</a:t>
            </a:r>
            <a:endParaRPr lang="en-US" altLang="el-GR" sz="2000" dirty="0">
              <a:cs typeface="Times New Roman" pitchFamily="18" charset="0"/>
            </a:endParaRPr>
          </a:p>
        </p:txBody>
      </p:sp>
    </p:spTree>
    <p:extLst>
      <p:ext uri="{BB962C8B-B14F-4D97-AF65-F5344CB8AC3E}">
        <p14:creationId xmlns:p14="http://schemas.microsoft.com/office/powerpoint/2010/main" val="319705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4</a:t>
            </a:fld>
            <a:endParaRPr lang="en-US"/>
          </a:p>
        </p:txBody>
      </p:sp>
      <p:sp>
        <p:nvSpPr>
          <p:cNvPr id="5" name="Title 4"/>
          <p:cNvSpPr>
            <a:spLocks noGrp="1"/>
          </p:cNvSpPr>
          <p:nvPr>
            <p:ph type="title"/>
          </p:nvPr>
        </p:nvSpPr>
        <p:spPr/>
        <p:txBody>
          <a:bodyPr/>
          <a:lstStyle/>
          <a:p>
            <a:r>
              <a:rPr lang="en-US" dirty="0" smtClean="0"/>
              <a:t>Project Management</a:t>
            </a:r>
            <a:endParaRPr lang="el-GR" dirty="0"/>
          </a:p>
        </p:txBody>
      </p:sp>
      <p:sp>
        <p:nvSpPr>
          <p:cNvPr id="6" name="Content Placeholder 2">
            <a:extLst>
              <a:ext uri="{FF2B5EF4-FFF2-40B4-BE49-F238E27FC236}">
                <a16:creationId xmlns:a16="http://schemas.microsoft.com/office/drawing/2014/main" xmlns="" id="{82E66D2B-B0A0-41C8-846B-C7B6836ECE4D}"/>
              </a:ext>
            </a:extLst>
          </p:cNvPr>
          <p:cNvSpPr>
            <a:spLocks noGrp="1"/>
          </p:cNvSpPr>
          <p:nvPr>
            <p:ph idx="1"/>
          </p:nvPr>
        </p:nvSpPr>
        <p:spPr/>
        <p:txBody>
          <a:bodyPr rtlCol="0">
            <a:normAutofit/>
          </a:bodyPr>
          <a:lstStyle/>
          <a:p>
            <a:pPr eaLnBrk="1" fontAlgn="auto" hangingPunct="1">
              <a:spcAft>
                <a:spcPts val="0"/>
              </a:spcAft>
              <a:defRPr/>
            </a:pPr>
            <a:endParaRPr lang="en-US" altLang="el-GR" dirty="0">
              <a:solidFill>
                <a:schemeClr val="tx1">
                  <a:lumMod val="65000"/>
                </a:schemeClr>
              </a:solidFill>
              <a:latin typeface="+mj-lt"/>
            </a:endParaRPr>
          </a:p>
          <a:p>
            <a:pPr marL="514350" indent="-514350" eaLnBrk="1" fontAlgn="auto" hangingPunct="1">
              <a:spcAft>
                <a:spcPts val="0"/>
              </a:spcAft>
              <a:buFont typeface="+mj-lt"/>
              <a:buAutoNum type="arabicPeriod"/>
              <a:defRPr/>
            </a:pPr>
            <a:r>
              <a:rPr lang="en-US" altLang="el-GR" b="1" dirty="0">
                <a:solidFill>
                  <a:schemeClr val="tx1">
                    <a:lumMod val="65000"/>
                  </a:schemeClr>
                </a:solidFill>
                <a:latin typeface="+mj-lt"/>
              </a:rPr>
              <a:t>Project Management and H2020 rules</a:t>
            </a:r>
          </a:p>
          <a:p>
            <a:pPr marL="971550" lvl="1" indent="-514350" eaLnBrk="1" fontAlgn="auto" hangingPunct="1">
              <a:spcAft>
                <a:spcPts val="0"/>
              </a:spcAft>
              <a:buFont typeface="+mj-lt"/>
              <a:buAutoNum type="romanLcPeriod"/>
              <a:defRPr/>
            </a:pPr>
            <a:r>
              <a:rPr lang="en-US" altLang="el-GR" dirty="0">
                <a:solidFill>
                  <a:schemeClr val="tx1">
                    <a:lumMod val="65000"/>
                  </a:schemeClr>
                </a:solidFill>
                <a:latin typeface="+mj-lt"/>
              </a:rPr>
              <a:t>Reimbursement rate </a:t>
            </a:r>
            <a:r>
              <a:rPr lang="en-US" altLang="el-GR" dirty="0" smtClean="0">
                <a:solidFill>
                  <a:schemeClr val="tx1">
                    <a:lumMod val="65000"/>
                  </a:schemeClr>
                </a:solidFill>
                <a:latin typeface="+mj-lt"/>
              </a:rPr>
              <a:t>- </a:t>
            </a:r>
            <a:r>
              <a:rPr lang="en-US" altLang="el-GR" dirty="0">
                <a:solidFill>
                  <a:schemeClr val="tx1">
                    <a:lumMod val="65000"/>
                  </a:schemeClr>
                </a:solidFill>
                <a:latin typeface="+mj-lt"/>
              </a:rPr>
              <a:t>indirect costs</a:t>
            </a:r>
          </a:p>
          <a:p>
            <a:pPr marL="971550" lvl="1" indent="-514350" eaLnBrk="1" fontAlgn="auto" hangingPunct="1">
              <a:spcAft>
                <a:spcPts val="0"/>
              </a:spcAft>
              <a:buFont typeface="+mj-lt"/>
              <a:buAutoNum type="romanLcPeriod"/>
              <a:defRPr/>
            </a:pPr>
            <a:r>
              <a:rPr lang="en-US" altLang="el-GR" dirty="0">
                <a:solidFill>
                  <a:schemeClr val="tx1">
                    <a:lumMod val="65000"/>
                  </a:schemeClr>
                </a:solidFill>
                <a:latin typeface="+mj-lt"/>
              </a:rPr>
              <a:t>Costs categories </a:t>
            </a:r>
            <a:r>
              <a:rPr lang="en-US" altLang="el-GR" dirty="0" smtClean="0">
                <a:solidFill>
                  <a:schemeClr val="tx1">
                    <a:lumMod val="65000"/>
                  </a:schemeClr>
                </a:solidFill>
                <a:latin typeface="+mj-lt"/>
              </a:rPr>
              <a:t>- </a:t>
            </a:r>
            <a:r>
              <a:rPr lang="en-US" altLang="el-GR" dirty="0">
                <a:solidFill>
                  <a:schemeClr val="tx1">
                    <a:lumMod val="65000"/>
                  </a:schemeClr>
                </a:solidFill>
                <a:latin typeface="+mj-lt"/>
              </a:rPr>
              <a:t>budget transfers</a:t>
            </a:r>
          </a:p>
          <a:p>
            <a:pPr marL="971550" lvl="1" indent="-514350" eaLnBrk="1" fontAlgn="auto" hangingPunct="1">
              <a:spcAft>
                <a:spcPts val="0"/>
              </a:spcAft>
              <a:buFont typeface="+mj-lt"/>
              <a:buAutoNum type="romanLcPeriod"/>
              <a:defRPr/>
            </a:pPr>
            <a:r>
              <a:rPr lang="en-US" altLang="el-GR" dirty="0">
                <a:solidFill>
                  <a:schemeClr val="tx1">
                    <a:lumMod val="65000"/>
                  </a:schemeClr>
                </a:solidFill>
                <a:latin typeface="+mj-lt"/>
              </a:rPr>
              <a:t>Payments</a:t>
            </a:r>
          </a:p>
          <a:p>
            <a:pPr marL="971550" lvl="1" indent="-514350" eaLnBrk="1" fontAlgn="auto" hangingPunct="1">
              <a:spcAft>
                <a:spcPts val="0"/>
              </a:spcAft>
              <a:buFont typeface="+mj-lt"/>
              <a:buAutoNum type="romanLcPeriod"/>
              <a:defRPr/>
            </a:pPr>
            <a:r>
              <a:rPr lang="en-US" altLang="el-GR" dirty="0">
                <a:solidFill>
                  <a:schemeClr val="tx1">
                    <a:lumMod val="65000"/>
                  </a:schemeClr>
                </a:solidFill>
                <a:latin typeface="+mj-lt"/>
              </a:rPr>
              <a:t>Keeping records - Timesheets</a:t>
            </a:r>
          </a:p>
          <a:p>
            <a:pPr marL="971550" lvl="1" indent="-514350" eaLnBrk="1" fontAlgn="auto" hangingPunct="1">
              <a:spcAft>
                <a:spcPts val="0"/>
              </a:spcAft>
              <a:buFont typeface="+mj-lt"/>
              <a:buAutoNum type="romanLcPeriod"/>
              <a:defRPr/>
            </a:pPr>
            <a:r>
              <a:rPr lang="en-US" altLang="el-GR" dirty="0">
                <a:solidFill>
                  <a:schemeClr val="tx1">
                    <a:lumMod val="65000"/>
                  </a:schemeClr>
                </a:solidFill>
                <a:latin typeface="+mj-lt"/>
              </a:rPr>
              <a:t>Monitoring (Checks, reviews </a:t>
            </a:r>
            <a:r>
              <a:rPr lang="en-US" altLang="el-GR" dirty="0" smtClean="0">
                <a:solidFill>
                  <a:schemeClr val="tx1">
                    <a:lumMod val="65000"/>
                  </a:schemeClr>
                </a:solidFill>
                <a:latin typeface="+mj-lt"/>
              </a:rPr>
              <a:t>&amp; audits</a:t>
            </a:r>
            <a:r>
              <a:rPr lang="en-US" altLang="el-GR" dirty="0">
                <a:solidFill>
                  <a:schemeClr val="tx1">
                    <a:lumMod val="65000"/>
                  </a:schemeClr>
                </a:solidFill>
                <a:latin typeface="+mj-lt"/>
              </a:rPr>
              <a:t>) </a:t>
            </a:r>
          </a:p>
          <a:p>
            <a:pPr marL="514350" indent="-514350">
              <a:spcAft>
                <a:spcPts val="0"/>
              </a:spcAft>
              <a:buFont typeface="+mj-lt"/>
              <a:buAutoNum type="arabicPeriod"/>
              <a:defRPr/>
            </a:pPr>
            <a:r>
              <a:rPr lang="en-US" altLang="el-GR" dirty="0">
                <a:latin typeface="+mj-lt"/>
              </a:rPr>
              <a:t>Periodic Reporting - Periodic Management Reports</a:t>
            </a:r>
          </a:p>
          <a:p>
            <a:pPr marL="514350" indent="-514350">
              <a:spcAft>
                <a:spcPts val="0"/>
              </a:spcAft>
              <a:buFont typeface="+mj-lt"/>
              <a:buAutoNum type="arabicPeriod"/>
              <a:defRPr/>
            </a:pPr>
            <a:r>
              <a:rPr lang="en-US" altLang="el-GR" dirty="0">
                <a:latin typeface="+mj-lt"/>
              </a:rPr>
              <a:t>Risk </a:t>
            </a:r>
            <a:r>
              <a:rPr lang="en-US" altLang="el-GR" dirty="0" smtClean="0">
                <a:latin typeface="+mj-lt"/>
              </a:rPr>
              <a:t>management </a:t>
            </a:r>
            <a:r>
              <a:rPr lang="en-US" altLang="el-GR" dirty="0">
                <a:latin typeface="+mj-lt"/>
              </a:rPr>
              <a:t>and contingency </a:t>
            </a:r>
            <a:r>
              <a:rPr lang="en-US" altLang="el-GR" dirty="0" smtClean="0">
                <a:latin typeface="+mj-lt"/>
              </a:rPr>
              <a:t>planning</a:t>
            </a:r>
            <a:endParaRPr lang="en-US" altLang="el-GR" dirty="0">
              <a:latin typeface="+mj-lt"/>
            </a:endParaRPr>
          </a:p>
          <a:p>
            <a:pPr marL="514350" indent="-514350" eaLnBrk="1" fontAlgn="auto" hangingPunct="1">
              <a:spcAft>
                <a:spcPts val="0"/>
              </a:spcAft>
              <a:buFont typeface="+mj-lt"/>
              <a:buAutoNum type="arabicPeriod"/>
              <a:defRPr/>
            </a:pPr>
            <a:r>
              <a:rPr lang="en-US" altLang="el-GR" dirty="0" smtClean="0">
                <a:latin typeface="+mj-lt"/>
              </a:rPr>
              <a:t>Data Management &amp; IPR</a:t>
            </a:r>
            <a:endParaRPr lang="en-US" altLang="el-GR" dirty="0">
              <a:latin typeface="+mj-lt"/>
            </a:endParaRPr>
          </a:p>
          <a:p>
            <a:pPr marL="514350" indent="-514350" eaLnBrk="1" fontAlgn="auto" hangingPunct="1">
              <a:spcAft>
                <a:spcPts val="0"/>
              </a:spcAft>
              <a:buFont typeface="+mj-lt"/>
              <a:buAutoNum type="arabicPeriod"/>
              <a:defRPr/>
            </a:pPr>
            <a:r>
              <a:rPr lang="en-US" altLang="el-GR" dirty="0" smtClean="0">
                <a:latin typeface="+mj-lt"/>
              </a:rPr>
              <a:t>Quality management scheme</a:t>
            </a:r>
            <a:endParaRPr lang="en-US" altLang="el-GR" dirty="0">
              <a:latin typeface="+mj-lt"/>
            </a:endParaRPr>
          </a:p>
        </p:txBody>
      </p:sp>
      <p:sp>
        <p:nvSpPr>
          <p:cNvPr id="7" name="Rectangle 6">
            <a:extLst>
              <a:ext uri="{FF2B5EF4-FFF2-40B4-BE49-F238E27FC236}">
                <a16:creationId xmlns:a16="http://schemas.microsoft.com/office/drawing/2014/main" xmlns="" id="{AE02AFA0-FD8A-4DE2-9983-605CA32E8212}"/>
              </a:ext>
            </a:extLst>
          </p:cNvPr>
          <p:cNvSpPr/>
          <p:nvPr/>
        </p:nvSpPr>
        <p:spPr>
          <a:xfrm>
            <a:off x="1496301" y="2601310"/>
            <a:ext cx="8713788" cy="1403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Rectangle 8">
            <a:extLst>
              <a:ext uri="{FF2B5EF4-FFF2-40B4-BE49-F238E27FC236}">
                <a16:creationId xmlns:a16="http://schemas.microsoft.com/office/drawing/2014/main" xmlns="" id="{AE02AFA0-FD8A-4DE2-9983-605CA32E8212}"/>
              </a:ext>
            </a:extLst>
          </p:cNvPr>
          <p:cNvSpPr/>
          <p:nvPr/>
        </p:nvSpPr>
        <p:spPr>
          <a:xfrm>
            <a:off x="1097280" y="4105458"/>
            <a:ext cx="8713788" cy="1538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56290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423913" y="1846263"/>
            <a:ext cx="7404499" cy="4022725"/>
          </a:xfrm>
          <a:prstGeom prst="rect">
            <a:avLst/>
          </a:prstGeom>
        </p:spPr>
      </p:pic>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5</a:t>
            </a:fld>
            <a:endParaRPr lang="en-US"/>
          </a:p>
        </p:txBody>
      </p:sp>
      <p:sp>
        <p:nvSpPr>
          <p:cNvPr id="5" name="Title 4"/>
          <p:cNvSpPr>
            <a:spLocks noGrp="1"/>
          </p:cNvSpPr>
          <p:nvPr>
            <p:ph type="title"/>
          </p:nvPr>
        </p:nvSpPr>
        <p:spPr/>
        <p:txBody>
          <a:bodyPr/>
          <a:lstStyle/>
          <a:p>
            <a:r>
              <a:rPr lang="en-US" dirty="0"/>
              <a:t>Reimbursement rate</a:t>
            </a:r>
            <a:endParaRPr lang="el-GR" dirty="0"/>
          </a:p>
        </p:txBody>
      </p:sp>
    </p:spTree>
    <p:extLst>
      <p:ext uri="{BB962C8B-B14F-4D97-AF65-F5344CB8AC3E}">
        <p14:creationId xmlns:p14="http://schemas.microsoft.com/office/powerpoint/2010/main" val="3522725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6</a:t>
            </a:fld>
            <a:endParaRPr lang="en-US"/>
          </a:p>
        </p:txBody>
      </p:sp>
      <p:sp>
        <p:nvSpPr>
          <p:cNvPr id="5" name="Title 4"/>
          <p:cNvSpPr>
            <a:spLocks noGrp="1"/>
          </p:cNvSpPr>
          <p:nvPr>
            <p:ph type="title"/>
          </p:nvPr>
        </p:nvSpPr>
        <p:spPr/>
        <p:txBody>
          <a:bodyPr/>
          <a:lstStyle/>
          <a:p>
            <a:r>
              <a:rPr lang="en-US" dirty="0" smtClean="0"/>
              <a:t>Indirect Costs</a:t>
            </a:r>
            <a:endParaRPr lang="el-GR" dirty="0"/>
          </a:p>
        </p:txBody>
      </p:sp>
      <p:pic>
        <p:nvPicPr>
          <p:cNvPr id="6" name="Picture 2">
            <a:extLst>
              <a:ext uri="{FF2B5EF4-FFF2-40B4-BE49-F238E27FC236}">
                <a16:creationId xmlns:a16="http://schemas.microsoft.com/office/drawing/2014/main" xmlns="" id="{D69016BF-0E35-4765-A60D-32B6DEA79D3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243" t="38536" r="7948" b="21030"/>
          <a:stretch>
            <a:fillRect/>
          </a:stretch>
        </p:blipFill>
        <p:spPr bwMode="auto">
          <a:xfrm>
            <a:off x="2027134" y="1865292"/>
            <a:ext cx="8481960" cy="293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C7ED9AF5-346F-46A7-8A72-81FDCE847D8F}"/>
              </a:ext>
            </a:extLst>
          </p:cNvPr>
          <p:cNvSpPr txBox="1">
            <a:spLocks noChangeArrowheads="1"/>
          </p:cNvSpPr>
          <p:nvPr/>
        </p:nvSpPr>
        <p:spPr bwMode="auto">
          <a:xfrm>
            <a:off x="6738020" y="4652963"/>
            <a:ext cx="4032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l-GR" sz="1800" b="1" i="1" u="sng" dirty="0">
                <a:solidFill>
                  <a:srgbClr val="000000"/>
                </a:solidFill>
                <a:latin typeface="Arial" panose="020B0604020202020204" pitchFamily="34" charset="0"/>
              </a:rPr>
              <a:t>Total Costs </a:t>
            </a:r>
            <a:br>
              <a:rPr lang="en-US" altLang="el-GR" sz="1800" b="1" i="1" u="sng" dirty="0">
                <a:solidFill>
                  <a:srgbClr val="000000"/>
                </a:solidFill>
                <a:latin typeface="Arial" panose="020B0604020202020204" pitchFamily="34" charset="0"/>
              </a:rPr>
            </a:br>
            <a:r>
              <a:rPr lang="en-US" altLang="el-GR" sz="1800" b="1" i="1" dirty="0">
                <a:solidFill>
                  <a:srgbClr val="000000"/>
                </a:solidFill>
                <a:latin typeface="Arial" panose="020B0604020202020204" pitchFamily="34" charset="0"/>
              </a:rPr>
              <a:t>= </a:t>
            </a:r>
            <a:br>
              <a:rPr lang="en-US" altLang="el-GR" sz="1800" b="1" i="1" dirty="0">
                <a:solidFill>
                  <a:srgbClr val="000000"/>
                </a:solidFill>
                <a:latin typeface="Arial" panose="020B0604020202020204" pitchFamily="34" charset="0"/>
              </a:rPr>
            </a:br>
            <a:r>
              <a:rPr lang="en-US" altLang="el-GR" sz="1800" b="1" i="1" dirty="0">
                <a:solidFill>
                  <a:srgbClr val="000000"/>
                </a:solidFill>
                <a:latin typeface="Arial" panose="020B0604020202020204" pitchFamily="34" charset="0"/>
              </a:rPr>
              <a:t>Direct Costs (Personnel &amp; Other) </a:t>
            </a:r>
            <a:br>
              <a:rPr lang="en-US" altLang="el-GR" sz="1800" b="1" i="1" dirty="0">
                <a:solidFill>
                  <a:srgbClr val="000000"/>
                </a:solidFill>
                <a:latin typeface="Arial" panose="020B0604020202020204" pitchFamily="34" charset="0"/>
              </a:rPr>
            </a:br>
            <a:r>
              <a:rPr lang="en-US" altLang="el-GR" sz="1800" b="1" i="1" dirty="0">
                <a:solidFill>
                  <a:srgbClr val="000000"/>
                </a:solidFill>
                <a:latin typeface="Arial" panose="020B0604020202020204" pitchFamily="34" charset="0"/>
              </a:rPr>
              <a:t>+ </a:t>
            </a:r>
            <a:br>
              <a:rPr lang="en-US" altLang="el-GR" sz="1800" b="1" i="1" dirty="0">
                <a:solidFill>
                  <a:srgbClr val="000000"/>
                </a:solidFill>
                <a:latin typeface="Arial" panose="020B0604020202020204" pitchFamily="34" charset="0"/>
              </a:rPr>
            </a:br>
            <a:r>
              <a:rPr lang="en-US" altLang="el-GR" sz="1800" b="1" i="1" dirty="0">
                <a:solidFill>
                  <a:srgbClr val="000000"/>
                </a:solidFill>
                <a:latin typeface="Arial" panose="020B0604020202020204" pitchFamily="34" charset="0"/>
              </a:rPr>
              <a:t>Indirect Costs (0,25 x Direct Costs)</a:t>
            </a:r>
            <a:endParaRPr lang="el-GR" altLang="el-GR" sz="1800" b="1" i="1" dirty="0">
              <a:solidFill>
                <a:srgbClr val="000000"/>
              </a:solidFill>
              <a:latin typeface="Arial" panose="020B0604020202020204" pitchFamily="34" charset="0"/>
            </a:endParaRPr>
          </a:p>
          <a:p>
            <a:pPr algn="ctr" eaLnBrk="1" hangingPunct="1">
              <a:spcBef>
                <a:spcPct val="0"/>
              </a:spcBef>
              <a:buFontTx/>
              <a:buNone/>
            </a:pPr>
            <a:endParaRPr lang="el-GR" altLang="el-GR"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2882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7</a:t>
            </a:fld>
            <a:endParaRPr lang="en-US"/>
          </a:p>
        </p:txBody>
      </p:sp>
      <p:sp>
        <p:nvSpPr>
          <p:cNvPr id="5" name="Title 4"/>
          <p:cNvSpPr>
            <a:spLocks noGrp="1"/>
          </p:cNvSpPr>
          <p:nvPr>
            <p:ph type="title"/>
          </p:nvPr>
        </p:nvSpPr>
        <p:spPr/>
        <p:txBody>
          <a:bodyPr/>
          <a:lstStyle/>
          <a:p>
            <a:r>
              <a:rPr lang="en-US" dirty="0" smtClean="0"/>
              <a:t>Cost Categories</a:t>
            </a:r>
            <a:endParaRPr lang="el-GR" dirty="0"/>
          </a:p>
        </p:txBody>
      </p:sp>
      <p:pic>
        <p:nvPicPr>
          <p:cNvPr id="8" name="Content Placeholder 7"/>
          <p:cNvPicPr>
            <a:picLocks noGrp="1" noChangeAspect="1"/>
          </p:cNvPicPr>
          <p:nvPr>
            <p:ph idx="1"/>
          </p:nvPr>
        </p:nvPicPr>
        <p:blipFill>
          <a:blip r:embed="rId3"/>
          <a:stretch>
            <a:fillRect/>
          </a:stretch>
        </p:blipFill>
        <p:spPr>
          <a:xfrm>
            <a:off x="2535508" y="1846263"/>
            <a:ext cx="7181309" cy="4022725"/>
          </a:xfrm>
          <a:prstGeom prst="rect">
            <a:avLst/>
          </a:prstGeom>
        </p:spPr>
      </p:pic>
    </p:spTree>
    <p:extLst>
      <p:ext uri="{BB962C8B-B14F-4D97-AF65-F5344CB8AC3E}">
        <p14:creationId xmlns:p14="http://schemas.microsoft.com/office/powerpoint/2010/main" val="1094337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8</a:t>
            </a:fld>
            <a:endParaRPr lang="en-US"/>
          </a:p>
        </p:txBody>
      </p:sp>
      <p:sp>
        <p:nvSpPr>
          <p:cNvPr id="5" name="Title 4"/>
          <p:cNvSpPr>
            <a:spLocks noGrp="1"/>
          </p:cNvSpPr>
          <p:nvPr>
            <p:ph type="title"/>
          </p:nvPr>
        </p:nvSpPr>
        <p:spPr/>
        <p:txBody>
          <a:bodyPr/>
          <a:lstStyle/>
          <a:p>
            <a:r>
              <a:rPr lang="en-US" dirty="0" smtClean="0"/>
              <a:t>Eligible (Actual) Costs</a:t>
            </a:r>
            <a:endParaRPr lang="el-GR" dirty="0"/>
          </a:p>
        </p:txBody>
      </p:sp>
      <p:sp>
        <p:nvSpPr>
          <p:cNvPr id="6" name="Content Placeholder 2">
            <a:extLst>
              <a:ext uri="{FF2B5EF4-FFF2-40B4-BE49-F238E27FC236}">
                <a16:creationId xmlns:a16="http://schemas.microsoft.com/office/drawing/2014/main" xmlns="" id="{BFDCA84E-3974-4505-9F09-B383ED7B2A75}"/>
              </a:ext>
            </a:extLst>
          </p:cNvPr>
          <p:cNvSpPr>
            <a:spLocks noGrp="1"/>
          </p:cNvSpPr>
          <p:nvPr>
            <p:ph idx="1"/>
          </p:nvPr>
        </p:nvSpPr>
        <p:spPr>
          <a:xfrm>
            <a:off x="1097280" y="1341221"/>
            <a:ext cx="10058400" cy="4113647"/>
          </a:xfrm>
        </p:spPr>
        <p:txBody>
          <a:bodyPr rtlCol="0">
            <a:noAutofit/>
          </a:bodyPr>
          <a:lstStyle/>
          <a:p>
            <a:pPr marL="0" indent="0" eaLnBrk="1" fontAlgn="auto" hangingPunct="1">
              <a:spcAft>
                <a:spcPts val="0"/>
              </a:spcAft>
              <a:buNone/>
              <a:defRPr/>
            </a:pPr>
            <a:endParaRPr lang="el-GR" sz="2400" b="1" dirty="0">
              <a:latin typeface="+mj-lt"/>
            </a:endParaRPr>
          </a:p>
          <a:p>
            <a:pPr eaLnBrk="1" fontAlgn="auto" hangingPunct="1">
              <a:spcAft>
                <a:spcPts val="0"/>
              </a:spcAft>
              <a:buFont typeface="Courier New" panose="02070309020205020404" pitchFamily="49" charset="0"/>
              <a:buChar char="o"/>
              <a:defRPr/>
            </a:pPr>
            <a:r>
              <a:rPr lang="en-US" sz="1600" dirty="0">
                <a:latin typeface="+mj-lt"/>
              </a:rPr>
              <a:t>They must be actually incurred by the beneficiary; </a:t>
            </a:r>
          </a:p>
          <a:p>
            <a:pPr eaLnBrk="1" fontAlgn="auto" hangingPunct="1">
              <a:spcAft>
                <a:spcPts val="0"/>
              </a:spcAft>
              <a:buFont typeface="Courier New" panose="02070309020205020404" pitchFamily="49" charset="0"/>
              <a:buChar char="o"/>
              <a:defRPr/>
            </a:pPr>
            <a:r>
              <a:rPr lang="en-US" sz="1600" dirty="0">
                <a:latin typeface="+mj-lt"/>
              </a:rPr>
              <a:t>They must be incurred in the period set out in Article 3, with the exception of costs relating to the submission of the periodic report for the last reporting period and the final report (see Article 20 of the AMGA); </a:t>
            </a:r>
          </a:p>
          <a:p>
            <a:pPr eaLnBrk="1" fontAlgn="auto" hangingPunct="1">
              <a:spcAft>
                <a:spcPts val="0"/>
              </a:spcAft>
              <a:buFont typeface="Courier New" panose="02070309020205020404" pitchFamily="49" charset="0"/>
              <a:buChar char="o"/>
              <a:defRPr/>
            </a:pPr>
            <a:r>
              <a:rPr lang="en-US" sz="1600" dirty="0">
                <a:latin typeface="+mj-lt"/>
              </a:rPr>
              <a:t>They must be indicated in the estimated budget set out in Annex 2; </a:t>
            </a:r>
          </a:p>
          <a:p>
            <a:pPr eaLnBrk="1" fontAlgn="auto" hangingPunct="1">
              <a:spcAft>
                <a:spcPts val="0"/>
              </a:spcAft>
              <a:buFont typeface="Courier New" panose="02070309020205020404" pitchFamily="49" charset="0"/>
              <a:buChar char="o"/>
              <a:defRPr/>
            </a:pPr>
            <a:r>
              <a:rPr lang="en-US" sz="1600" dirty="0">
                <a:latin typeface="+mj-lt"/>
              </a:rPr>
              <a:t>They must be incurred in connection with the action as described in Annex 1 and necessary for its implementation; </a:t>
            </a:r>
          </a:p>
          <a:p>
            <a:pPr eaLnBrk="1" fontAlgn="auto" hangingPunct="1">
              <a:spcAft>
                <a:spcPts val="0"/>
              </a:spcAft>
              <a:buFont typeface="Courier New" panose="02070309020205020404" pitchFamily="49" charset="0"/>
              <a:buChar char="o"/>
              <a:defRPr/>
            </a:pPr>
            <a:r>
              <a:rPr lang="en-US" sz="1600" dirty="0">
                <a:latin typeface="+mj-lt"/>
              </a:rPr>
              <a:t>They must be identifiable and verifiable, in particular recorded in the beneficiary’s accounts in accordance with the accounting standards applicable in the country where the beneficiary is established and with the beneficiary’s usual cost accounting practices; </a:t>
            </a:r>
          </a:p>
          <a:p>
            <a:pPr eaLnBrk="1" fontAlgn="auto" hangingPunct="1">
              <a:spcAft>
                <a:spcPts val="0"/>
              </a:spcAft>
              <a:buFont typeface="Courier New" panose="02070309020205020404" pitchFamily="49" charset="0"/>
              <a:buChar char="o"/>
              <a:defRPr/>
            </a:pPr>
            <a:r>
              <a:rPr lang="en-US" sz="1600" dirty="0">
                <a:latin typeface="+mj-lt"/>
              </a:rPr>
              <a:t>They must comply with the applicable national </a:t>
            </a:r>
            <a:r>
              <a:rPr lang="en-US" sz="1600" dirty="0" smtClean="0">
                <a:latin typeface="+mj-lt"/>
              </a:rPr>
              <a:t>law </a:t>
            </a:r>
            <a:r>
              <a:rPr lang="en-US" sz="1600" dirty="0">
                <a:latin typeface="+mj-lt"/>
              </a:rPr>
              <a:t>on taxes, labor and social security</a:t>
            </a:r>
          </a:p>
          <a:p>
            <a:pPr eaLnBrk="1" fontAlgn="auto" hangingPunct="1">
              <a:spcAft>
                <a:spcPts val="0"/>
              </a:spcAft>
              <a:buFont typeface="Courier New" panose="02070309020205020404" pitchFamily="49" charset="0"/>
              <a:buChar char="o"/>
              <a:defRPr/>
            </a:pPr>
            <a:r>
              <a:rPr lang="en-US" sz="1600" dirty="0">
                <a:latin typeface="+mj-lt"/>
              </a:rPr>
              <a:t>They must be reasonable, justified and must comply with the principle of sound financial management, in particular regarding economy and efficiency</a:t>
            </a:r>
          </a:p>
          <a:p>
            <a:pPr eaLnBrk="1" fontAlgn="auto" hangingPunct="1">
              <a:spcAft>
                <a:spcPts val="0"/>
              </a:spcAft>
              <a:buFont typeface="Courier New" panose="02070309020205020404" pitchFamily="49" charset="0"/>
              <a:buChar char="o"/>
              <a:defRPr/>
            </a:pPr>
            <a:r>
              <a:rPr lang="en-US" sz="1600" dirty="0" smtClean="0">
                <a:latin typeface="+mj-lt"/>
              </a:rPr>
              <a:t>For </a:t>
            </a:r>
            <a:r>
              <a:rPr lang="en-US" sz="1600" dirty="0">
                <a:latin typeface="+mj-lt"/>
              </a:rPr>
              <a:t>more details, see Article 6 of the H2020 Annotated Model Grant Agreement </a:t>
            </a:r>
            <a:r>
              <a:rPr lang="en-US" sz="1600" dirty="0" smtClean="0">
                <a:latin typeface="+mj-lt"/>
              </a:rPr>
              <a:t/>
            </a:r>
            <a:br>
              <a:rPr lang="en-US" sz="1600" dirty="0" smtClean="0">
                <a:latin typeface="+mj-lt"/>
              </a:rPr>
            </a:br>
            <a:r>
              <a:rPr lang="en-US" sz="1600" b="1" dirty="0" smtClean="0">
                <a:latin typeface="+mj-lt"/>
              </a:rPr>
              <a:t>ec.europa.eu/research/participants/data/ref/h2020/</a:t>
            </a:r>
            <a:r>
              <a:rPr lang="en-US" sz="1600" b="1" dirty="0" err="1" smtClean="0">
                <a:latin typeface="+mj-lt"/>
              </a:rPr>
              <a:t>grants_manual</a:t>
            </a:r>
            <a:r>
              <a:rPr lang="en-US" sz="1600" b="1" dirty="0" smtClean="0">
                <a:latin typeface="+mj-lt"/>
              </a:rPr>
              <a:t>/</a:t>
            </a:r>
            <a:r>
              <a:rPr lang="en-US" sz="1600" b="1" dirty="0" err="1" smtClean="0">
                <a:latin typeface="+mj-lt"/>
              </a:rPr>
              <a:t>amga</a:t>
            </a:r>
            <a:r>
              <a:rPr lang="en-US" sz="1600" b="1" dirty="0" smtClean="0">
                <a:latin typeface="+mj-lt"/>
              </a:rPr>
              <a:t>/h2020-amga_en.pdf</a:t>
            </a:r>
            <a:endParaRPr lang="el-GR" sz="1600" b="1" dirty="0">
              <a:latin typeface="+mj-lt"/>
            </a:endParaRPr>
          </a:p>
        </p:txBody>
      </p:sp>
    </p:spTree>
    <p:extLst>
      <p:ext uri="{BB962C8B-B14F-4D97-AF65-F5344CB8AC3E}">
        <p14:creationId xmlns:p14="http://schemas.microsoft.com/office/powerpoint/2010/main" val="115005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smtClean="0"/>
              <a:t>PLUG-N-HARVEST</a:t>
            </a:r>
            <a:br>
              <a:rPr lang="sv-SE" smtClean="0"/>
            </a:br>
            <a:r>
              <a:rPr lang="sv-SE" smtClean="0"/>
              <a:t>ID: 768735 - H2020-EU.2.1.5.2.</a:t>
            </a:r>
            <a:endParaRPr lang="sv-SE" dirty="0"/>
          </a:p>
        </p:txBody>
      </p:sp>
      <p:sp>
        <p:nvSpPr>
          <p:cNvPr id="4" name="Slide Number Placeholder 3"/>
          <p:cNvSpPr>
            <a:spLocks noGrp="1"/>
          </p:cNvSpPr>
          <p:nvPr>
            <p:ph type="sldNum" sz="quarter" idx="12"/>
          </p:nvPr>
        </p:nvSpPr>
        <p:spPr/>
        <p:txBody>
          <a:bodyPr/>
          <a:lstStyle/>
          <a:p>
            <a:fld id="{76F34D8A-136C-4FA7-8325-F06DF2D5CB3D}" type="slidenum">
              <a:rPr lang="en-US" smtClean="0"/>
              <a:t>9</a:t>
            </a:fld>
            <a:endParaRPr lang="en-US"/>
          </a:p>
        </p:txBody>
      </p:sp>
      <p:sp>
        <p:nvSpPr>
          <p:cNvPr id="5" name="Title 4"/>
          <p:cNvSpPr>
            <a:spLocks noGrp="1"/>
          </p:cNvSpPr>
          <p:nvPr>
            <p:ph type="title"/>
          </p:nvPr>
        </p:nvSpPr>
        <p:spPr/>
        <p:txBody>
          <a:bodyPr/>
          <a:lstStyle/>
          <a:p>
            <a:r>
              <a:rPr lang="en-US" altLang="el-GR" dirty="0" smtClean="0"/>
              <a:t>Purchasing </a:t>
            </a:r>
            <a:r>
              <a:rPr lang="en-US" altLang="el-GR" dirty="0"/>
              <a:t>goods, works &amp; services</a:t>
            </a:r>
            <a:endParaRPr lang="el-GR" dirty="0"/>
          </a:p>
        </p:txBody>
      </p:sp>
      <p:sp>
        <p:nvSpPr>
          <p:cNvPr id="6" name="Content Placeholder 2">
            <a:extLst>
              <a:ext uri="{FF2B5EF4-FFF2-40B4-BE49-F238E27FC236}">
                <a16:creationId xmlns:a16="http://schemas.microsoft.com/office/drawing/2014/main" xmlns="" id="{B9808D48-3FFB-4772-A77F-1AA997E599BC}"/>
              </a:ext>
            </a:extLst>
          </p:cNvPr>
          <p:cNvSpPr>
            <a:spLocks noGrp="1"/>
          </p:cNvSpPr>
          <p:nvPr>
            <p:ph idx="1"/>
          </p:nvPr>
        </p:nvSpPr>
        <p:spPr>
          <a:xfrm>
            <a:off x="1097280" y="1845734"/>
            <a:ext cx="10677378" cy="4023360"/>
          </a:xfrm>
        </p:spPr>
        <p:txBody>
          <a:bodyPr rtlCol="0">
            <a:noAutofit/>
          </a:bodyPr>
          <a:lstStyle/>
          <a:p>
            <a:pPr eaLnBrk="1" fontAlgn="auto" hangingPunct="1">
              <a:spcAft>
                <a:spcPts val="0"/>
              </a:spcAft>
              <a:defRPr/>
            </a:pPr>
            <a:r>
              <a:rPr lang="en-US" altLang="el-GR" dirty="0">
                <a:latin typeface="+mj-lt"/>
              </a:rPr>
              <a:t>If necessary to implement the action, the beneficiaries may purchase goods, works or services. </a:t>
            </a:r>
          </a:p>
          <a:p>
            <a:pPr lvl="1" eaLnBrk="1" fontAlgn="auto" hangingPunct="1">
              <a:spcAft>
                <a:spcPts val="0"/>
              </a:spcAft>
              <a:defRPr/>
            </a:pPr>
            <a:r>
              <a:rPr lang="en-US" altLang="el-GR" dirty="0">
                <a:latin typeface="+mj-lt"/>
              </a:rPr>
              <a:t>The beneficiaries must make such purchases ensuring the </a:t>
            </a:r>
            <a:r>
              <a:rPr lang="en-US" altLang="el-GR" b="1" dirty="0">
                <a:latin typeface="+mj-lt"/>
              </a:rPr>
              <a:t>best value for money </a:t>
            </a:r>
            <a:r>
              <a:rPr lang="en-US" altLang="el-GR" dirty="0">
                <a:latin typeface="+mj-lt"/>
              </a:rPr>
              <a:t>or, if appropriate, the </a:t>
            </a:r>
            <a:r>
              <a:rPr lang="en-US" altLang="el-GR" b="1" dirty="0">
                <a:latin typeface="+mj-lt"/>
              </a:rPr>
              <a:t>lowest price</a:t>
            </a:r>
            <a:r>
              <a:rPr lang="en-US" altLang="el-GR" dirty="0">
                <a:latin typeface="+mj-lt"/>
              </a:rPr>
              <a:t>. </a:t>
            </a:r>
          </a:p>
          <a:p>
            <a:pPr lvl="1" eaLnBrk="1" fontAlgn="auto" hangingPunct="1">
              <a:spcAft>
                <a:spcPts val="0"/>
              </a:spcAft>
              <a:defRPr/>
            </a:pPr>
            <a:r>
              <a:rPr lang="en-US" altLang="el-GR" dirty="0">
                <a:latin typeface="+mj-lt"/>
              </a:rPr>
              <a:t>In doing so, they must </a:t>
            </a:r>
            <a:r>
              <a:rPr lang="en-US" altLang="el-GR" b="1" dirty="0">
                <a:latin typeface="+mj-lt"/>
              </a:rPr>
              <a:t>avoid any conflict of interests </a:t>
            </a:r>
            <a:r>
              <a:rPr lang="en-US" altLang="el-GR" dirty="0">
                <a:latin typeface="+mj-lt"/>
              </a:rPr>
              <a:t>(see Article 35 of the AMGA). </a:t>
            </a:r>
          </a:p>
          <a:p>
            <a:pPr lvl="1" eaLnBrk="1" fontAlgn="auto" hangingPunct="1">
              <a:spcAft>
                <a:spcPts val="0"/>
              </a:spcAft>
              <a:defRPr/>
            </a:pPr>
            <a:endParaRPr lang="en-US" sz="900" dirty="0">
              <a:latin typeface="+mj-lt"/>
            </a:endParaRPr>
          </a:p>
          <a:p>
            <a:pPr marL="457200" lvl="1" indent="0" algn="ctr" eaLnBrk="1" fontAlgn="auto" hangingPunct="1">
              <a:spcAft>
                <a:spcPts val="0"/>
              </a:spcAft>
              <a:buFont typeface="Arial" charset="0"/>
              <a:buNone/>
              <a:defRPr/>
            </a:pPr>
            <a:r>
              <a:rPr lang="en-US" i="1" dirty="0">
                <a:latin typeface="+mj-lt"/>
              </a:rPr>
              <a:t>The beneficiaries must base their purchases on the ‘best value-for-money’ considering the quality of the service, good or works proposed (also called ‘</a:t>
            </a:r>
            <a:r>
              <a:rPr lang="en-US" b="1" i="1" dirty="0">
                <a:latin typeface="+mj-lt"/>
              </a:rPr>
              <a:t>best price-quality ratio’</a:t>
            </a:r>
            <a:r>
              <a:rPr lang="en-US" i="1" dirty="0">
                <a:latin typeface="+mj-lt"/>
              </a:rPr>
              <a:t>) or on the lowest price. </a:t>
            </a:r>
          </a:p>
          <a:p>
            <a:pPr marL="457200" lvl="1" indent="0" algn="ctr" eaLnBrk="1" fontAlgn="auto" hangingPunct="1">
              <a:spcAft>
                <a:spcPts val="0"/>
              </a:spcAft>
              <a:buFont typeface="Arial" charset="0"/>
              <a:buNone/>
              <a:defRPr/>
            </a:pPr>
            <a:endParaRPr lang="en-US" altLang="el-GR" sz="900" i="1" dirty="0">
              <a:latin typeface="+mj-lt"/>
            </a:endParaRPr>
          </a:p>
          <a:p>
            <a:pPr lvl="1" eaLnBrk="1" fontAlgn="auto" hangingPunct="1">
              <a:spcAft>
                <a:spcPts val="0"/>
              </a:spcAft>
              <a:defRPr/>
            </a:pPr>
            <a:r>
              <a:rPr lang="en-US" dirty="0">
                <a:latin typeface="+mj-lt"/>
              </a:rPr>
              <a:t>The best value-for-money principle does not require </a:t>
            </a:r>
            <a:r>
              <a:rPr lang="en-US" b="1" dirty="0">
                <a:latin typeface="+mj-lt"/>
              </a:rPr>
              <a:t>competitive selection procedures </a:t>
            </a:r>
            <a:r>
              <a:rPr lang="en-US" dirty="0">
                <a:latin typeface="+mj-lt"/>
              </a:rPr>
              <a:t>in all cases. (However, where a beneficiary did not request several offers, it must demonstrate how best value-for-money was nevertheless ensured.) </a:t>
            </a:r>
            <a:endParaRPr lang="en-US" altLang="el-GR" dirty="0">
              <a:latin typeface="+mj-lt"/>
            </a:endParaRPr>
          </a:p>
        </p:txBody>
      </p:sp>
      <p:sp>
        <p:nvSpPr>
          <p:cNvPr id="8" name="Rectangle 7">
            <a:extLst>
              <a:ext uri="{FF2B5EF4-FFF2-40B4-BE49-F238E27FC236}">
                <a16:creationId xmlns:a16="http://schemas.microsoft.com/office/drawing/2014/main" xmlns="" id="{63A90AF4-A5DE-4354-8B6A-BEA1CCC06948}"/>
              </a:ext>
            </a:extLst>
          </p:cNvPr>
          <p:cNvSpPr/>
          <p:nvPr/>
        </p:nvSpPr>
        <p:spPr>
          <a:xfrm>
            <a:off x="1533378" y="3319975"/>
            <a:ext cx="10241280" cy="689318"/>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037427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PnH - Template">
  <a:themeElements>
    <a:clrScheme name="Ανασκόπηση">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TotalTime>
  <Words>2223</Words>
  <Application>Microsoft Office PowerPoint</Application>
  <PresentationFormat>Widescreen</PresentationFormat>
  <Paragraphs>342</Paragraphs>
  <Slides>32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Courier New</vt:lpstr>
      <vt:lpstr>Times New Roman</vt:lpstr>
      <vt:lpstr>PnH - Template</vt:lpstr>
      <vt:lpstr>Plug-N-Harvest</vt:lpstr>
      <vt:lpstr>Project Monitoring</vt:lpstr>
      <vt:lpstr>Coordinator’s Responsibilities</vt:lpstr>
      <vt:lpstr>Project Management</vt:lpstr>
      <vt:lpstr>Reimbursement rate</vt:lpstr>
      <vt:lpstr>Indirect Costs</vt:lpstr>
      <vt:lpstr>Cost Categories</vt:lpstr>
      <vt:lpstr>Eligible (Actual) Costs</vt:lpstr>
      <vt:lpstr>Purchasing goods, works &amp; services</vt:lpstr>
      <vt:lpstr>Budget categories Transfers (1) </vt:lpstr>
      <vt:lpstr>Budget categories Transfers (2) </vt:lpstr>
      <vt:lpstr>Payments</vt:lpstr>
      <vt:lpstr>Keeping Records (Actual Costs)</vt:lpstr>
      <vt:lpstr>Keeping Records (Timesheets)</vt:lpstr>
      <vt:lpstr>Monitoring: checks, reviews &amp; audits</vt:lpstr>
      <vt:lpstr>Monitoring: Project reviews</vt:lpstr>
      <vt:lpstr>Periodic Reporting (1)</vt:lpstr>
      <vt:lpstr>Periodic Reporting (2)</vt:lpstr>
      <vt:lpstr>Periodic Reporting (3)</vt:lpstr>
      <vt:lpstr>Controls &amp; Audits</vt:lpstr>
      <vt:lpstr>Project Management</vt:lpstr>
      <vt:lpstr>Periodic reporting in PnH</vt:lpstr>
      <vt:lpstr>Project Management</vt:lpstr>
      <vt:lpstr>Risk Management &amp; contingency plan</vt:lpstr>
      <vt:lpstr>Project Management</vt:lpstr>
      <vt:lpstr>Data Management Plan (1)</vt:lpstr>
      <vt:lpstr>Data Management Plan (2)</vt:lpstr>
      <vt:lpstr>Project Management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Ιάκωβος Μιχαηλίδης</dc:creator>
  <cp:lastModifiedBy>Christos Ravanis</cp:lastModifiedBy>
  <cp:revision>149</cp:revision>
  <dcterms:created xsi:type="dcterms:W3CDTF">2017-08-30T15:07:01Z</dcterms:created>
  <dcterms:modified xsi:type="dcterms:W3CDTF">2017-09-25T13:05:00Z</dcterms:modified>
</cp:coreProperties>
</file>