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1"/>
  </p:notesMasterIdLst>
  <p:sldIdLst>
    <p:sldId id="256" r:id="rId2"/>
    <p:sldId id="301" r:id="rId3"/>
    <p:sldId id="303" r:id="rId4"/>
    <p:sldId id="295" r:id="rId5"/>
    <p:sldId id="296" r:id="rId6"/>
    <p:sldId id="297" r:id="rId7"/>
    <p:sldId id="298" r:id="rId8"/>
    <p:sldId id="299" r:id="rId9"/>
    <p:sldId id="30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607" autoAdjust="0"/>
  </p:normalViewPr>
  <p:slideViewPr>
    <p:cSldViewPr snapToGrid="0">
      <p:cViewPr varScale="1">
        <p:scale>
          <a:sx n="76" d="100"/>
          <a:sy n="76" d="100"/>
        </p:scale>
        <p:origin x="25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9"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91C032-8591-4F9F-BA22-443D8B9DBEF2}" type="datetimeFigureOut">
              <a:rPr lang="en-US" smtClean="0"/>
              <a:t>9/25/2017</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E8E0D7-F8FE-4020-B0F2-815F83AEE8E6}" type="slidenum">
              <a:rPr lang="en-US" smtClean="0"/>
              <a:t>‹#›</a:t>
            </a:fld>
            <a:endParaRPr lang="en-US"/>
          </a:p>
        </p:txBody>
      </p:sp>
    </p:spTree>
    <p:extLst>
      <p:ext uri="{BB962C8B-B14F-4D97-AF65-F5344CB8AC3E}">
        <p14:creationId xmlns:p14="http://schemas.microsoft.com/office/powerpoint/2010/main" val="1770570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Aft>
                <a:spcPts val="0"/>
              </a:spcAft>
              <a:defRPr/>
            </a:pPr>
            <a:endParaRPr lang="en-US" sz="1200" dirty="0">
              <a:solidFill>
                <a:schemeClr val="bg1"/>
              </a:solidFill>
            </a:endParaRPr>
          </a:p>
        </p:txBody>
      </p:sp>
      <p:sp>
        <p:nvSpPr>
          <p:cNvPr id="4" name="Slide Number Placeholder 3"/>
          <p:cNvSpPr>
            <a:spLocks noGrp="1"/>
          </p:cNvSpPr>
          <p:nvPr>
            <p:ph type="sldNum" sz="quarter" idx="10"/>
          </p:nvPr>
        </p:nvSpPr>
        <p:spPr/>
        <p:txBody>
          <a:bodyPr/>
          <a:lstStyle/>
          <a:p>
            <a:fld id="{B0E8E0D7-F8FE-4020-B0F2-815F83AEE8E6}" type="slidenum">
              <a:rPr lang="en-US" smtClean="0"/>
              <a:t>1</a:t>
            </a:fld>
            <a:endParaRPr lang="en-US"/>
          </a:p>
        </p:txBody>
      </p:sp>
    </p:spTree>
    <p:extLst>
      <p:ext uri="{BB962C8B-B14F-4D97-AF65-F5344CB8AC3E}">
        <p14:creationId xmlns:p14="http://schemas.microsoft.com/office/powerpoint/2010/main" val="2177583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B0E8E0D7-F8FE-4020-B0F2-815F83AEE8E6}" type="slidenum">
              <a:rPr lang="en-US" smtClean="0"/>
              <a:t>2</a:t>
            </a:fld>
            <a:endParaRPr lang="en-US"/>
          </a:p>
        </p:txBody>
      </p:sp>
    </p:spTree>
    <p:extLst>
      <p:ext uri="{BB962C8B-B14F-4D97-AF65-F5344CB8AC3E}">
        <p14:creationId xmlns:p14="http://schemas.microsoft.com/office/powerpoint/2010/main" val="794699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B0E8E0D7-F8FE-4020-B0F2-815F83AEE8E6}" type="slidenum">
              <a:rPr lang="en-US" smtClean="0"/>
              <a:t>3</a:t>
            </a:fld>
            <a:endParaRPr lang="en-US"/>
          </a:p>
        </p:txBody>
      </p:sp>
    </p:spTree>
    <p:extLst>
      <p:ext uri="{BB962C8B-B14F-4D97-AF65-F5344CB8AC3E}">
        <p14:creationId xmlns:p14="http://schemas.microsoft.com/office/powerpoint/2010/main" val="2877766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B0E8E0D7-F8FE-4020-B0F2-815F83AEE8E6}" type="slidenum">
              <a:rPr lang="en-US" smtClean="0"/>
              <a:t>4</a:t>
            </a:fld>
            <a:endParaRPr lang="en-US"/>
          </a:p>
        </p:txBody>
      </p:sp>
    </p:spTree>
    <p:extLst>
      <p:ext uri="{BB962C8B-B14F-4D97-AF65-F5344CB8AC3E}">
        <p14:creationId xmlns:p14="http://schemas.microsoft.com/office/powerpoint/2010/main" val="1135279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B0E8E0D7-F8FE-4020-B0F2-815F83AEE8E6}" type="slidenum">
              <a:rPr lang="en-US" smtClean="0"/>
              <a:t>5</a:t>
            </a:fld>
            <a:endParaRPr lang="en-US"/>
          </a:p>
        </p:txBody>
      </p:sp>
    </p:spTree>
    <p:extLst>
      <p:ext uri="{BB962C8B-B14F-4D97-AF65-F5344CB8AC3E}">
        <p14:creationId xmlns:p14="http://schemas.microsoft.com/office/powerpoint/2010/main" val="3528175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B0E8E0D7-F8FE-4020-B0F2-815F83AEE8E6}" type="slidenum">
              <a:rPr lang="en-US" smtClean="0"/>
              <a:t>6</a:t>
            </a:fld>
            <a:endParaRPr lang="en-US"/>
          </a:p>
        </p:txBody>
      </p:sp>
    </p:spTree>
    <p:extLst>
      <p:ext uri="{BB962C8B-B14F-4D97-AF65-F5344CB8AC3E}">
        <p14:creationId xmlns:p14="http://schemas.microsoft.com/office/powerpoint/2010/main" val="3634137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el-GR" sz="1200" i="1" dirty="0" smtClean="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B0E8E0D7-F8FE-4020-B0F2-815F83AEE8E6}" type="slidenum">
              <a:rPr lang="en-US" smtClean="0"/>
              <a:t>7</a:t>
            </a:fld>
            <a:endParaRPr lang="en-US"/>
          </a:p>
        </p:txBody>
      </p:sp>
    </p:spTree>
    <p:extLst>
      <p:ext uri="{BB962C8B-B14F-4D97-AF65-F5344CB8AC3E}">
        <p14:creationId xmlns:p14="http://schemas.microsoft.com/office/powerpoint/2010/main" val="425806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0E8E0D7-F8FE-4020-B0F2-815F83AEE8E6}" type="slidenum">
              <a:rPr lang="en-US" smtClean="0"/>
              <a:t>8</a:t>
            </a:fld>
            <a:endParaRPr lang="en-US"/>
          </a:p>
        </p:txBody>
      </p:sp>
    </p:spTree>
    <p:extLst>
      <p:ext uri="{BB962C8B-B14F-4D97-AF65-F5344CB8AC3E}">
        <p14:creationId xmlns:p14="http://schemas.microsoft.com/office/powerpoint/2010/main" val="2974913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B0E8E0D7-F8FE-4020-B0F2-815F83AEE8E6}" type="slidenum">
              <a:rPr lang="en-US" smtClean="0"/>
              <a:t>9</a:t>
            </a:fld>
            <a:endParaRPr lang="en-US"/>
          </a:p>
        </p:txBody>
      </p:sp>
    </p:spTree>
    <p:extLst>
      <p:ext uri="{BB962C8B-B14F-4D97-AF65-F5344CB8AC3E}">
        <p14:creationId xmlns:p14="http://schemas.microsoft.com/office/powerpoint/2010/main" val="13193306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26" name="Ομάδα 25">
            <a:extLst>
              <a:ext uri="{FF2B5EF4-FFF2-40B4-BE49-F238E27FC236}">
                <a16:creationId xmlns="" xmlns:a16="http://schemas.microsoft.com/office/drawing/2014/main" id="{029BCBC8-FF22-40F7-9E09-79B5DD68CA60}"/>
              </a:ext>
            </a:extLst>
          </p:cNvPr>
          <p:cNvGrpSpPr/>
          <p:nvPr userDrawn="1"/>
        </p:nvGrpSpPr>
        <p:grpSpPr>
          <a:xfrm>
            <a:off x="-3178" y="6143330"/>
            <a:ext cx="12192003" cy="195824"/>
            <a:chOff x="-3178" y="6143330"/>
            <a:chExt cx="12192003" cy="195824"/>
          </a:xfrm>
        </p:grpSpPr>
        <p:sp>
          <p:nvSpPr>
            <p:cNvPr id="25" name="Rectangle 7">
              <a:extLst>
                <a:ext uri="{FF2B5EF4-FFF2-40B4-BE49-F238E27FC236}">
                  <a16:creationId xmlns="" xmlns:a16="http://schemas.microsoft.com/office/drawing/2014/main" id="{57A2AA40-D906-40E2-B58D-160186C2AA10}"/>
                </a:ext>
              </a:extLst>
            </p:cNvPr>
            <p:cNvSpPr/>
            <p:nvPr userDrawn="1"/>
          </p:nvSpPr>
          <p:spPr>
            <a:xfrm>
              <a:off x="-3178" y="6277097"/>
              <a:ext cx="12192002" cy="62057"/>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sp>
        <p:sp>
          <p:nvSpPr>
            <p:cNvPr id="13" name="Rectangle 7">
              <a:extLst>
                <a:ext uri="{FF2B5EF4-FFF2-40B4-BE49-F238E27FC236}">
                  <a16:creationId xmlns="" xmlns:a16="http://schemas.microsoft.com/office/drawing/2014/main" id="{AAD67197-3336-4686-ACD4-B62492FC575F}"/>
                </a:ext>
              </a:extLst>
            </p:cNvPr>
            <p:cNvSpPr/>
            <p:nvPr userDrawn="1"/>
          </p:nvSpPr>
          <p:spPr>
            <a:xfrm>
              <a:off x="0" y="6208424"/>
              <a:ext cx="12188825" cy="64008"/>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8" name="Rectangle 7"/>
            <p:cNvSpPr/>
            <p:nvPr/>
          </p:nvSpPr>
          <p:spPr>
            <a:xfrm>
              <a:off x="-3178" y="6143330"/>
              <a:ext cx="12192002" cy="620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7" name="Rectangle 6"/>
          <p:cNvSpPr/>
          <p:nvPr/>
        </p:nvSpPr>
        <p:spPr>
          <a:xfrm>
            <a:off x="0" y="640005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97280" y="758951"/>
            <a:ext cx="10058400" cy="2957997"/>
          </a:xfrm>
        </p:spPr>
        <p:txBody>
          <a:bodyPr anchor="b">
            <a:normAutofit/>
          </a:bodyPr>
          <a:lstStyle>
            <a:lvl1pPr algn="ctr">
              <a:lnSpc>
                <a:spcPct val="85000"/>
              </a:lnSpc>
              <a:defRPr sz="8000" spc="-50" baseline="0">
                <a:solidFill>
                  <a:schemeClr val="tx1">
                    <a:lumMod val="85000"/>
                    <a:lumOff val="15000"/>
                  </a:schemeClr>
                </a:solidFill>
              </a:defRPr>
            </a:lvl1pPr>
          </a:lstStyle>
          <a:p>
            <a:r>
              <a:rPr lang="en-US" dirty="0"/>
              <a:t>PROJECT TITLE</a:t>
            </a:r>
          </a:p>
        </p:txBody>
      </p:sp>
      <p:sp>
        <p:nvSpPr>
          <p:cNvPr id="3" name="Subtitle 2"/>
          <p:cNvSpPr>
            <a:spLocks noGrp="1"/>
          </p:cNvSpPr>
          <p:nvPr>
            <p:ph type="subTitle" idx="1" hasCustomPrompt="1"/>
          </p:nvPr>
        </p:nvSpPr>
        <p:spPr>
          <a:xfrm>
            <a:off x="1100051" y="4107180"/>
            <a:ext cx="10058400" cy="1645919"/>
          </a:xfrm>
        </p:spPr>
        <p:txBody>
          <a:bodyPr lIns="91440" rIns="91440">
            <a:normAutofit/>
          </a:bodyPr>
          <a:lstStyle>
            <a:lvl1pPr marL="0" indent="0" algn="l">
              <a:buNone/>
              <a:defRPr sz="2400" b="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WPX - Task X.X: Task or deliverable title HERE</a:t>
            </a:r>
          </a:p>
          <a:p>
            <a:r>
              <a:rPr lang="en-US" dirty="0"/>
              <a:t>ORGANIZATION: </a:t>
            </a:r>
            <a:r>
              <a:rPr lang="en-US" dirty="0" err="1"/>
              <a:t>ORGANIZATion</a:t>
            </a:r>
            <a:r>
              <a:rPr lang="en-US" dirty="0"/>
              <a:t> name/acronym</a:t>
            </a:r>
            <a:br>
              <a:rPr lang="en-US" dirty="0"/>
            </a:br>
            <a:r>
              <a:rPr lang="en-US" dirty="0"/>
              <a:t>PRESENTER(S): presenters names</a:t>
            </a:r>
            <a:br>
              <a:rPr lang="en-US" dirty="0"/>
            </a:br>
            <a:r>
              <a:rPr lang="en-US" dirty="0"/>
              <a:t>MEETING: TYPE AND LOCATION OF THE MEETING</a:t>
            </a:r>
          </a:p>
        </p:txBody>
      </p:sp>
      <p:sp>
        <p:nvSpPr>
          <p:cNvPr id="4" name="Date Placeholder 3"/>
          <p:cNvSpPr>
            <a:spLocks noGrp="1"/>
          </p:cNvSpPr>
          <p:nvPr>
            <p:ph type="dt" sz="half" idx="10"/>
          </p:nvPr>
        </p:nvSpPr>
        <p:spPr>
          <a:xfrm>
            <a:off x="1859292" y="6459785"/>
            <a:ext cx="1710260" cy="365125"/>
          </a:xfrm>
        </p:spPr>
        <p:txBody>
          <a:bodyPr/>
          <a:lstStyle/>
          <a:p>
            <a:fld id="{40F4E886-7301-4474-86BD-9B5B4C643F56}" type="datetime1">
              <a:rPr lang="en-US" smtClean="0"/>
              <a:t>9/25/2017</a:t>
            </a:fld>
            <a:endParaRPr lang="en-US"/>
          </a:p>
        </p:txBody>
      </p:sp>
      <p:sp>
        <p:nvSpPr>
          <p:cNvPr id="5" name="Footer Placeholder 4"/>
          <p:cNvSpPr>
            <a:spLocks noGrp="1"/>
          </p:cNvSpPr>
          <p:nvPr>
            <p:ph type="ftr" sz="quarter" idx="11"/>
          </p:nvPr>
        </p:nvSpPr>
        <p:spPr/>
        <p:txBody>
          <a:bodyPr/>
          <a:lstStyle/>
          <a:p>
            <a:r>
              <a:rPr lang="en-US" dirty="0"/>
              <a:t>PLUG-N-HARVEST</a:t>
            </a:r>
            <a:br>
              <a:rPr lang="en-US" dirty="0"/>
            </a:br>
            <a:r>
              <a:rPr lang="en-US" dirty="0"/>
              <a:t>ID: 768735 - H2020-EU.2.1.5.2.</a:t>
            </a:r>
          </a:p>
        </p:txBody>
      </p:sp>
      <p:sp>
        <p:nvSpPr>
          <p:cNvPr id="6" name="Slide Number Placeholder 5"/>
          <p:cNvSpPr>
            <a:spLocks noGrp="1"/>
          </p:cNvSpPr>
          <p:nvPr>
            <p:ph type="sldNum" sz="quarter" idx="12"/>
          </p:nvPr>
        </p:nvSpPr>
        <p:spPr>
          <a:xfrm>
            <a:off x="8625622" y="6459785"/>
            <a:ext cx="1087438" cy="365125"/>
          </a:xfrm>
        </p:spPr>
        <p:txBody>
          <a:bodyPr/>
          <a:lstStyle/>
          <a:p>
            <a:fld id="{76F34D8A-136C-4FA7-8325-F06DF2D5CB3D}" type="slidenum">
              <a:rPr lang="en-US" smtClean="0"/>
              <a:t>‹#›</a:t>
            </a:fld>
            <a:endParaRPr lang="en-US" dirty="0"/>
          </a:p>
        </p:txBody>
      </p:sp>
      <p:pic>
        <p:nvPicPr>
          <p:cNvPr id="11" name="Εικόνα 10">
            <a:extLst>
              <a:ext uri="{FF2B5EF4-FFF2-40B4-BE49-F238E27FC236}">
                <a16:creationId xmlns="" xmlns:a16="http://schemas.microsoft.com/office/drawing/2014/main" id="{062D54C6-0708-49C1-8E90-66C8A0701C2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3495" y="44109"/>
            <a:ext cx="2744404" cy="1519257"/>
          </a:xfrm>
          <a:prstGeom prst="rect">
            <a:avLst/>
          </a:prstGeom>
        </p:spPr>
      </p:pic>
      <p:pic>
        <p:nvPicPr>
          <p:cNvPr id="16" name="Εικόνα 15">
            <a:extLst>
              <a:ext uri="{FF2B5EF4-FFF2-40B4-BE49-F238E27FC236}">
                <a16:creationId xmlns="" xmlns:a16="http://schemas.microsoft.com/office/drawing/2014/main" id="{5F8247B2-F9B4-41A4-92EC-65CB2213901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0225" y="0"/>
            <a:ext cx="3204535" cy="1563366"/>
          </a:xfrm>
          <a:prstGeom prst="rect">
            <a:avLst/>
          </a:prstGeom>
        </p:spPr>
      </p:pic>
      <p:grpSp>
        <p:nvGrpSpPr>
          <p:cNvPr id="24" name="Ομάδα 23">
            <a:extLst>
              <a:ext uri="{FF2B5EF4-FFF2-40B4-BE49-F238E27FC236}">
                <a16:creationId xmlns="" xmlns:a16="http://schemas.microsoft.com/office/drawing/2014/main" id="{B1077E51-D833-444F-8F9A-ECFCB822172D}"/>
              </a:ext>
            </a:extLst>
          </p:cNvPr>
          <p:cNvGrpSpPr/>
          <p:nvPr userDrawn="1"/>
        </p:nvGrpSpPr>
        <p:grpSpPr>
          <a:xfrm>
            <a:off x="293904" y="2240280"/>
            <a:ext cx="7009754" cy="3572554"/>
            <a:chOff x="293904" y="2240280"/>
            <a:chExt cx="7009754" cy="3572554"/>
          </a:xfrm>
        </p:grpSpPr>
        <p:cxnSp>
          <p:nvCxnSpPr>
            <p:cNvPr id="9" name="Straight Connector 8"/>
            <p:cNvCxnSpPr>
              <a:cxnSpLocks/>
            </p:cNvCxnSpPr>
            <p:nvPr/>
          </p:nvCxnSpPr>
          <p:spPr>
            <a:xfrm>
              <a:off x="457200" y="3924300"/>
              <a:ext cx="6675120" cy="0"/>
            </a:xfrm>
            <a:prstGeom prst="line">
              <a:avLst/>
            </a:prstGeom>
            <a:ln/>
          </p:spPr>
          <p:style>
            <a:lnRef idx="1">
              <a:schemeClr val="dk1"/>
            </a:lnRef>
            <a:fillRef idx="0">
              <a:schemeClr val="dk1"/>
            </a:fillRef>
            <a:effectRef idx="0">
              <a:schemeClr val="dk1"/>
            </a:effectRef>
            <a:fontRef idx="minor">
              <a:schemeClr val="tx1"/>
            </a:fontRef>
          </p:style>
        </p:cxnSp>
        <p:cxnSp>
          <p:nvCxnSpPr>
            <p:cNvPr id="18" name="Straight Connector 8">
              <a:extLst>
                <a:ext uri="{FF2B5EF4-FFF2-40B4-BE49-F238E27FC236}">
                  <a16:creationId xmlns="" xmlns:a16="http://schemas.microsoft.com/office/drawing/2014/main" id="{E89A774E-3AA7-48C0-A869-6155FBDA0D30}"/>
                </a:ext>
              </a:extLst>
            </p:cNvPr>
            <p:cNvCxnSpPr>
              <a:cxnSpLocks/>
            </p:cNvCxnSpPr>
            <p:nvPr userDrawn="1"/>
          </p:nvCxnSpPr>
          <p:spPr>
            <a:xfrm>
              <a:off x="940958" y="2240280"/>
              <a:ext cx="0" cy="3572554"/>
            </a:xfrm>
            <a:prstGeom prst="line">
              <a:avLst/>
            </a:prstGeom>
            <a:ln/>
          </p:spPr>
          <p:style>
            <a:lnRef idx="1">
              <a:schemeClr val="dk1"/>
            </a:lnRef>
            <a:fillRef idx="0">
              <a:schemeClr val="dk1"/>
            </a:fillRef>
            <a:effectRef idx="0">
              <a:schemeClr val="dk1"/>
            </a:effectRef>
            <a:fontRef idx="minor">
              <a:schemeClr val="tx1"/>
            </a:fontRef>
          </p:style>
        </p:cxnSp>
        <p:cxnSp>
          <p:nvCxnSpPr>
            <p:cNvPr id="22" name="Straight Connector 8">
              <a:extLst>
                <a:ext uri="{FF2B5EF4-FFF2-40B4-BE49-F238E27FC236}">
                  <a16:creationId xmlns="" xmlns:a16="http://schemas.microsoft.com/office/drawing/2014/main" id="{31CD710B-C000-4BC0-95DE-E420B42FFB0D}"/>
                </a:ext>
              </a:extLst>
            </p:cNvPr>
            <p:cNvCxnSpPr>
              <a:cxnSpLocks/>
            </p:cNvCxnSpPr>
            <p:nvPr userDrawn="1"/>
          </p:nvCxnSpPr>
          <p:spPr>
            <a:xfrm>
              <a:off x="628538" y="3855720"/>
              <a:ext cx="66751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8">
              <a:extLst>
                <a:ext uri="{FF2B5EF4-FFF2-40B4-BE49-F238E27FC236}">
                  <a16:creationId xmlns="" xmlns:a16="http://schemas.microsoft.com/office/drawing/2014/main" id="{434D3471-EABD-48E5-9E38-05D6FB41BDEC}"/>
                </a:ext>
              </a:extLst>
            </p:cNvPr>
            <p:cNvCxnSpPr>
              <a:cxnSpLocks/>
            </p:cNvCxnSpPr>
            <p:nvPr userDrawn="1"/>
          </p:nvCxnSpPr>
          <p:spPr>
            <a:xfrm>
              <a:off x="293904" y="3992880"/>
              <a:ext cx="66751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98585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MAIN TITLE</a:t>
            </a:r>
          </a:p>
        </p:txBody>
      </p:sp>
      <p:sp>
        <p:nvSpPr>
          <p:cNvPr id="3" name="Vertical Text Placeholder 2"/>
          <p:cNvSpPr>
            <a:spLocks noGrp="1"/>
          </p:cNvSpPr>
          <p:nvPr>
            <p:ph type="body" orient="vert" idx="1" hasCustomPrompt="1"/>
          </p:nvPr>
        </p:nvSpPr>
        <p:spPr/>
        <p:txBody>
          <a:bodyPr vert="eaVert" lIns="45720" tIns="0" rIns="45720" bIns="0"/>
          <a:lstStyle>
            <a:lvl1pPr marL="91440" marR="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lvl1pPr>
            <a:lvl2pPr marL="38404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2pPr>
            <a:lvl3pPr marL="56692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3pPr>
            <a:lvl4pPr marL="74980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4pPr>
            <a:lvl5pPr marL="93268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5pPr>
          </a:lstStyle>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r>
              <a:rPr kumimoji="0" lang="en-US" sz="2000" b="0" i="0" u="none" strike="noStrike" kern="1200" cap="none" spc="0" normalizeH="0" baseline="0" noProof="0" dirty="0">
                <a:ln>
                  <a:noFill/>
                </a:ln>
                <a:solidFill>
                  <a:prstClr val="black">
                    <a:lumMod val="75000"/>
                    <a:lumOff val="25000"/>
                  </a:prstClr>
                </a:solidFill>
                <a:effectLst/>
                <a:uLnTx/>
                <a:uFillTx/>
                <a:latin typeface="+mn-lt"/>
                <a:ea typeface="+mn-ea"/>
                <a:cs typeface="+mn-cs"/>
              </a:rPr>
              <a:t>SAMPLE TEXT</a:t>
            </a:r>
            <a:endParaRPr kumimoji="0" lang="el-GR" sz="20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mn-lt"/>
                <a:ea typeface="+mn-ea"/>
                <a:cs typeface="+mn-cs"/>
              </a:rPr>
              <a:t>Second level</a:t>
            </a:r>
            <a:endParaRPr kumimoji="0" lang="el-GR" sz="18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566928" marR="0" lvl="2"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mn-lt"/>
                <a:ea typeface="+mn-ea"/>
                <a:cs typeface="+mn-cs"/>
              </a:rPr>
              <a:t>Third level</a:t>
            </a:r>
            <a:endParaRPr kumimoji="0" lang="el-GR" sz="14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749808" marR="0" lvl="3"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mn-lt"/>
                <a:ea typeface="+mn-ea"/>
                <a:cs typeface="+mn-cs"/>
              </a:rPr>
              <a:t>Fourth level</a:t>
            </a:r>
            <a:endParaRPr kumimoji="0" lang="el-GR" sz="14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932688" marR="0" lvl="4"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mn-lt"/>
                <a:ea typeface="+mn-ea"/>
                <a:cs typeface="+mn-cs"/>
              </a:rPr>
              <a:t>Fifth level</a:t>
            </a:r>
          </a:p>
        </p:txBody>
      </p:sp>
      <p:sp>
        <p:nvSpPr>
          <p:cNvPr id="4" name="Date Placeholder 3"/>
          <p:cNvSpPr>
            <a:spLocks noGrp="1"/>
          </p:cNvSpPr>
          <p:nvPr>
            <p:ph type="dt" sz="half" idx="10"/>
          </p:nvPr>
        </p:nvSpPr>
        <p:spPr/>
        <p:txBody>
          <a:bodyPr/>
          <a:lstStyle/>
          <a:p>
            <a:fld id="{CCDB0B1E-DEAE-4CBE-A42B-AFEABF2D80C4}" type="datetime1">
              <a:rPr lang="en-US" smtClean="0"/>
              <a:t>9/25/2017</a:t>
            </a:fld>
            <a:endParaRPr lang="en-US"/>
          </a:p>
        </p:txBody>
      </p:sp>
      <p:sp>
        <p:nvSpPr>
          <p:cNvPr id="5" name="Footer Placeholder 4"/>
          <p:cNvSpPr>
            <a:spLocks noGrp="1"/>
          </p:cNvSpPr>
          <p:nvPr>
            <p:ph type="ftr" sz="quarter" idx="11"/>
          </p:nvPr>
        </p:nvSpPr>
        <p:spPr/>
        <p:txBody>
          <a:bodyPr/>
          <a:lstStyle/>
          <a:p>
            <a:r>
              <a:rPr lang="sv-SE" dirty="0"/>
              <a:t>PLUG-N-HARVEST</a:t>
            </a:r>
            <a:br>
              <a:rPr lang="sv-SE" dirty="0"/>
            </a:br>
            <a:r>
              <a:rPr lang="sv-SE" dirty="0"/>
              <a:t>ID: 768735 - H2020-EU.2.1.5.2.</a:t>
            </a:r>
          </a:p>
        </p:txBody>
      </p:sp>
      <p:sp>
        <p:nvSpPr>
          <p:cNvPr id="6" name="Slide Number Placeholder 5"/>
          <p:cNvSpPr>
            <a:spLocks noGrp="1"/>
          </p:cNvSpPr>
          <p:nvPr>
            <p:ph type="sldNum" sz="quarter" idx="12"/>
          </p:nvPr>
        </p:nvSpPr>
        <p:spPr/>
        <p:txBody>
          <a:bodyPr/>
          <a:lstStyle/>
          <a:p>
            <a:fld id="{76F34D8A-136C-4FA7-8325-F06DF2D5CB3D}" type="slidenum">
              <a:rPr lang="en-US" smtClean="0"/>
              <a:t>‹#›</a:t>
            </a:fld>
            <a:endParaRPr lang="en-US"/>
          </a:p>
        </p:txBody>
      </p:sp>
    </p:spTree>
    <p:extLst>
      <p:ext uri="{BB962C8B-B14F-4D97-AF65-F5344CB8AC3E}">
        <p14:creationId xmlns:p14="http://schemas.microsoft.com/office/powerpoint/2010/main" val="1900962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grpSp>
        <p:nvGrpSpPr>
          <p:cNvPr id="15" name="Ομάδα 14">
            <a:extLst>
              <a:ext uri="{FF2B5EF4-FFF2-40B4-BE49-F238E27FC236}">
                <a16:creationId xmlns="" xmlns:a16="http://schemas.microsoft.com/office/drawing/2014/main" id="{FD870FC2-11B3-4DF4-9B87-BCC709ECAFDF}"/>
              </a:ext>
            </a:extLst>
          </p:cNvPr>
          <p:cNvGrpSpPr/>
          <p:nvPr userDrawn="1"/>
        </p:nvGrpSpPr>
        <p:grpSpPr>
          <a:xfrm>
            <a:off x="-3178" y="6143330"/>
            <a:ext cx="12192003" cy="195824"/>
            <a:chOff x="-3178" y="6143330"/>
            <a:chExt cx="12192003" cy="195824"/>
          </a:xfrm>
        </p:grpSpPr>
        <p:sp>
          <p:nvSpPr>
            <p:cNvPr id="16" name="Rectangle 7">
              <a:extLst>
                <a:ext uri="{FF2B5EF4-FFF2-40B4-BE49-F238E27FC236}">
                  <a16:creationId xmlns="" xmlns:a16="http://schemas.microsoft.com/office/drawing/2014/main" id="{CBEE885E-684D-4248-8907-1D41BB4C61BE}"/>
                </a:ext>
              </a:extLst>
            </p:cNvPr>
            <p:cNvSpPr/>
            <p:nvPr userDrawn="1"/>
          </p:nvSpPr>
          <p:spPr>
            <a:xfrm>
              <a:off x="-3178" y="6277097"/>
              <a:ext cx="12192002" cy="62057"/>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sp>
        <p:sp>
          <p:nvSpPr>
            <p:cNvPr id="17" name="Rectangle 7">
              <a:extLst>
                <a:ext uri="{FF2B5EF4-FFF2-40B4-BE49-F238E27FC236}">
                  <a16:creationId xmlns="" xmlns:a16="http://schemas.microsoft.com/office/drawing/2014/main" id="{9162F7E3-6168-4C4B-9D64-DE6DE3B81173}"/>
                </a:ext>
              </a:extLst>
            </p:cNvPr>
            <p:cNvSpPr/>
            <p:nvPr userDrawn="1"/>
          </p:nvSpPr>
          <p:spPr>
            <a:xfrm>
              <a:off x="0" y="6208424"/>
              <a:ext cx="12188825" cy="64008"/>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18" name="Rectangle 7">
              <a:extLst>
                <a:ext uri="{FF2B5EF4-FFF2-40B4-BE49-F238E27FC236}">
                  <a16:creationId xmlns="" xmlns:a16="http://schemas.microsoft.com/office/drawing/2014/main" id="{50612AD9-FD72-4987-B616-D1E606D8539F}"/>
                </a:ext>
              </a:extLst>
            </p:cNvPr>
            <p:cNvSpPr/>
            <p:nvPr/>
          </p:nvSpPr>
          <p:spPr>
            <a:xfrm>
              <a:off x="-3178" y="6143330"/>
              <a:ext cx="12192002" cy="620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hasCustomPrompt="1"/>
          </p:nvPr>
        </p:nvSpPr>
        <p:spPr>
          <a:xfrm>
            <a:off x="8724900" y="412302"/>
            <a:ext cx="2628900" cy="5759898"/>
          </a:xfrm>
        </p:spPr>
        <p:txBody>
          <a:bodyPr vert="eaVert"/>
          <a:lstStyle>
            <a:lvl1pPr>
              <a:defRPr/>
            </a:lvl1pPr>
          </a:lstStyle>
          <a:p>
            <a:r>
              <a:rPr lang="en-US" dirty="0"/>
              <a:t>MAIN TITLE</a:t>
            </a:r>
          </a:p>
        </p:txBody>
      </p:sp>
      <p:sp>
        <p:nvSpPr>
          <p:cNvPr id="3" name="Vertical Text Placeholder 2"/>
          <p:cNvSpPr>
            <a:spLocks noGrp="1"/>
          </p:cNvSpPr>
          <p:nvPr>
            <p:ph type="body" orient="vert" idx="1" hasCustomPrompt="1"/>
          </p:nvPr>
        </p:nvSpPr>
        <p:spPr>
          <a:xfrm>
            <a:off x="838200" y="412302"/>
            <a:ext cx="7734300" cy="5759898"/>
          </a:xfrm>
        </p:spPr>
        <p:txBody>
          <a:bodyPr vert="eaVert" lIns="45720" tIns="0" rIns="45720" bIns="0"/>
          <a:lstStyle>
            <a:lvl1pPr marL="91440" marR="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lvl1pPr>
            <a:lvl2pPr marL="38404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2pPr>
            <a:lvl3pPr marL="56692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3pPr>
            <a:lvl4pPr marL="74980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4pPr>
            <a:lvl5pPr marL="93268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5pPr>
          </a:lstStyle>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r>
              <a:rPr kumimoji="0" lang="en-US" sz="2000" b="0" i="0" u="none" strike="noStrike" kern="1200" cap="none" spc="0" normalizeH="0" baseline="0" noProof="0" dirty="0">
                <a:ln>
                  <a:noFill/>
                </a:ln>
                <a:solidFill>
                  <a:prstClr val="black">
                    <a:lumMod val="75000"/>
                    <a:lumOff val="25000"/>
                  </a:prstClr>
                </a:solidFill>
                <a:effectLst/>
                <a:uLnTx/>
                <a:uFillTx/>
                <a:latin typeface="+mn-lt"/>
                <a:ea typeface="+mn-ea"/>
                <a:cs typeface="+mn-cs"/>
              </a:rPr>
              <a:t>SAMPLE TEXT</a:t>
            </a:r>
            <a:endParaRPr kumimoji="0" lang="el-GR" sz="20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mn-lt"/>
                <a:ea typeface="+mn-ea"/>
                <a:cs typeface="+mn-cs"/>
              </a:rPr>
              <a:t>Second level</a:t>
            </a:r>
            <a:endParaRPr kumimoji="0" lang="el-GR" sz="18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566928" marR="0" lvl="2"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mn-lt"/>
                <a:ea typeface="+mn-ea"/>
                <a:cs typeface="+mn-cs"/>
              </a:rPr>
              <a:t>Third level</a:t>
            </a:r>
            <a:endParaRPr kumimoji="0" lang="el-GR" sz="14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749808" marR="0" lvl="3"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mn-lt"/>
                <a:ea typeface="+mn-ea"/>
                <a:cs typeface="+mn-cs"/>
              </a:rPr>
              <a:t>Fourth level</a:t>
            </a:r>
            <a:endParaRPr kumimoji="0" lang="el-GR" sz="14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932688" marR="0" lvl="4"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mn-lt"/>
                <a:ea typeface="+mn-ea"/>
                <a:cs typeface="+mn-cs"/>
              </a:rPr>
              <a:t>Fifth level</a:t>
            </a:r>
          </a:p>
        </p:txBody>
      </p:sp>
      <p:sp>
        <p:nvSpPr>
          <p:cNvPr id="4" name="Date Placeholder 3"/>
          <p:cNvSpPr>
            <a:spLocks noGrp="1"/>
          </p:cNvSpPr>
          <p:nvPr>
            <p:ph type="dt" sz="half" idx="10"/>
          </p:nvPr>
        </p:nvSpPr>
        <p:spPr/>
        <p:txBody>
          <a:bodyPr/>
          <a:lstStyle/>
          <a:p>
            <a:fld id="{49CF32DC-8BE5-4FBE-BEC8-3CF6B3B972B5}" type="datetime1">
              <a:rPr lang="en-US" smtClean="0"/>
              <a:t>9/25/2017</a:t>
            </a:fld>
            <a:endParaRPr lang="en-US"/>
          </a:p>
        </p:txBody>
      </p:sp>
      <p:sp>
        <p:nvSpPr>
          <p:cNvPr id="5" name="Footer Placeholder 4"/>
          <p:cNvSpPr>
            <a:spLocks noGrp="1"/>
          </p:cNvSpPr>
          <p:nvPr>
            <p:ph type="ftr" sz="quarter" idx="11"/>
          </p:nvPr>
        </p:nvSpPr>
        <p:spPr/>
        <p:txBody>
          <a:bodyPr/>
          <a:lstStyle/>
          <a:p>
            <a:r>
              <a:rPr lang="sv-SE" dirty="0"/>
              <a:t>PLUG-N-HARVEST</a:t>
            </a:r>
            <a:br>
              <a:rPr lang="sv-SE" dirty="0"/>
            </a:br>
            <a:r>
              <a:rPr lang="sv-SE" dirty="0"/>
              <a:t>ID: 768735 - H2020-EU.2.1.5.2.</a:t>
            </a:r>
          </a:p>
        </p:txBody>
      </p:sp>
      <p:sp>
        <p:nvSpPr>
          <p:cNvPr id="6" name="Slide Number Placeholder 5"/>
          <p:cNvSpPr>
            <a:spLocks noGrp="1"/>
          </p:cNvSpPr>
          <p:nvPr>
            <p:ph type="sldNum" sz="quarter" idx="12"/>
          </p:nvPr>
        </p:nvSpPr>
        <p:spPr/>
        <p:txBody>
          <a:bodyPr/>
          <a:lstStyle/>
          <a:p>
            <a:fld id="{76F34D8A-136C-4FA7-8325-F06DF2D5CB3D}" type="slidenum">
              <a:rPr lang="en-US" smtClean="0"/>
              <a:t>‹#›</a:t>
            </a:fld>
            <a:endParaRPr lang="en-US"/>
          </a:p>
        </p:txBody>
      </p:sp>
      <p:pic>
        <p:nvPicPr>
          <p:cNvPr id="9" name="Εικόνα 8">
            <a:extLst>
              <a:ext uri="{FF2B5EF4-FFF2-40B4-BE49-F238E27FC236}">
                <a16:creationId xmlns="" xmlns:a16="http://schemas.microsoft.com/office/drawing/2014/main" id="{9B598329-5F70-4E95-B4F4-7A0EC8F7ACA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11192203" y="5858203"/>
            <a:ext cx="1287085" cy="712509"/>
          </a:xfrm>
          <a:prstGeom prst="rect">
            <a:avLst/>
          </a:prstGeom>
        </p:spPr>
      </p:pic>
      <p:pic>
        <p:nvPicPr>
          <p:cNvPr id="10" name="Εικόνα 9">
            <a:extLst>
              <a:ext uri="{FF2B5EF4-FFF2-40B4-BE49-F238E27FC236}">
                <a16:creationId xmlns="" xmlns:a16="http://schemas.microsoft.com/office/drawing/2014/main" id="{8FDD8FD8-32AF-478D-BC06-892FF8B462C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5400000">
            <a:off x="-371460" y="5764975"/>
            <a:ext cx="1471380" cy="714670"/>
          </a:xfrm>
          <a:prstGeom prst="rect">
            <a:avLst/>
          </a:prstGeom>
        </p:spPr>
      </p:pic>
    </p:spTree>
    <p:extLst>
      <p:ext uri="{BB962C8B-B14F-4D97-AF65-F5344CB8AC3E}">
        <p14:creationId xmlns:p14="http://schemas.microsoft.com/office/powerpoint/2010/main" val="2781164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a:defRPr/>
            </a:lvl1pPr>
            <a:lvl2pPr>
              <a:defRPr/>
            </a:lvl2pPr>
            <a:lvl3pPr>
              <a:defRPr/>
            </a:lvl3pPr>
            <a:lvl4pPr>
              <a:defRPr/>
            </a:lvl4pPr>
            <a:lvl5pPr>
              <a:defRPr/>
            </a:lvl5pPr>
          </a:lstStyle>
          <a:p>
            <a:pPr lvl="0"/>
            <a:r>
              <a:rPr lang="en-US" dirty="0"/>
              <a:t>SAMPLE TEXT</a:t>
            </a:r>
            <a:endParaRPr lang="el-GR" dirty="0"/>
          </a:p>
          <a:p>
            <a:pPr lvl="1"/>
            <a:r>
              <a:rPr lang="en-US" dirty="0"/>
              <a:t>Second level</a:t>
            </a:r>
            <a:endParaRPr lang="el-GR" dirty="0"/>
          </a:p>
          <a:p>
            <a:pPr lvl="2"/>
            <a:r>
              <a:rPr lang="en-US" dirty="0"/>
              <a:t>Third level</a:t>
            </a:r>
            <a:endParaRPr lang="el-GR" dirty="0"/>
          </a:p>
          <a:p>
            <a:pPr lvl="3"/>
            <a:r>
              <a:rPr lang="en-US" dirty="0"/>
              <a:t>Fourth level</a:t>
            </a:r>
            <a:endParaRPr lang="el-GR" dirty="0"/>
          </a:p>
          <a:p>
            <a:pPr lvl="4"/>
            <a:r>
              <a:rPr lang="en-US" dirty="0"/>
              <a:t>Fifth level</a:t>
            </a:r>
          </a:p>
        </p:txBody>
      </p:sp>
      <p:sp>
        <p:nvSpPr>
          <p:cNvPr id="4" name="Date Placeholder 3"/>
          <p:cNvSpPr>
            <a:spLocks noGrp="1"/>
          </p:cNvSpPr>
          <p:nvPr>
            <p:ph type="dt" sz="half" idx="10"/>
          </p:nvPr>
        </p:nvSpPr>
        <p:spPr/>
        <p:txBody>
          <a:bodyPr/>
          <a:lstStyle/>
          <a:p>
            <a:fld id="{CC8D2502-8E5B-49B2-82F3-C48C007C0B6A}" type="datetime1">
              <a:rPr lang="en-US" smtClean="0"/>
              <a:t>9/25/2017</a:t>
            </a:fld>
            <a:endParaRPr lang="en-US"/>
          </a:p>
        </p:txBody>
      </p:sp>
      <p:sp>
        <p:nvSpPr>
          <p:cNvPr id="5" name="Footer Placeholder 4"/>
          <p:cNvSpPr>
            <a:spLocks noGrp="1"/>
          </p:cNvSpPr>
          <p:nvPr>
            <p:ph type="ftr" sz="quarter" idx="11"/>
          </p:nvPr>
        </p:nvSpPr>
        <p:spPr/>
        <p:txBody>
          <a:bodyPr/>
          <a:lstStyle/>
          <a:p>
            <a:r>
              <a:rPr lang="sv-SE" dirty="0"/>
              <a:t>PLUG-N-HARVEST</a:t>
            </a:r>
            <a:br>
              <a:rPr lang="sv-SE" dirty="0"/>
            </a:br>
            <a:r>
              <a:rPr lang="sv-SE" dirty="0"/>
              <a:t>ID: 768735 - H2020-EU.2.1.5.2.</a:t>
            </a:r>
          </a:p>
        </p:txBody>
      </p:sp>
      <p:sp>
        <p:nvSpPr>
          <p:cNvPr id="6" name="Slide Number Placeholder 5"/>
          <p:cNvSpPr>
            <a:spLocks noGrp="1"/>
          </p:cNvSpPr>
          <p:nvPr>
            <p:ph type="sldNum" sz="quarter" idx="12"/>
          </p:nvPr>
        </p:nvSpPr>
        <p:spPr/>
        <p:txBody>
          <a:bodyPr/>
          <a:lstStyle/>
          <a:p>
            <a:fld id="{76F34D8A-136C-4FA7-8325-F06DF2D5CB3D}" type="slidenum">
              <a:rPr lang="en-US" smtClean="0"/>
              <a:t>‹#›</a:t>
            </a:fld>
            <a:endParaRPr lang="en-US"/>
          </a:p>
        </p:txBody>
      </p:sp>
      <p:sp>
        <p:nvSpPr>
          <p:cNvPr id="12" name="Title 1">
            <a:extLst>
              <a:ext uri="{FF2B5EF4-FFF2-40B4-BE49-F238E27FC236}">
                <a16:creationId xmlns="" xmlns:a16="http://schemas.microsoft.com/office/drawing/2014/main" id="{4B26F7F1-73E5-42DF-AE6B-BC1B99F569ED}"/>
              </a:ext>
            </a:extLst>
          </p:cNvPr>
          <p:cNvSpPr>
            <a:spLocks noGrp="1"/>
          </p:cNvSpPr>
          <p:nvPr>
            <p:ph type="title" hasCustomPrompt="1"/>
          </p:nvPr>
        </p:nvSpPr>
        <p:spPr>
          <a:xfrm>
            <a:off x="1097280" y="286603"/>
            <a:ext cx="10058400" cy="1458114"/>
          </a:xfrm>
        </p:spPr>
        <p:txBody>
          <a:bodyPr/>
          <a:lstStyle>
            <a:lvl1pPr>
              <a:defRPr/>
            </a:lvl1pPr>
          </a:lstStyle>
          <a:p>
            <a:r>
              <a:rPr lang="en-US" dirty="0"/>
              <a:t>MAIN TITLE</a:t>
            </a:r>
          </a:p>
        </p:txBody>
      </p:sp>
    </p:spTree>
    <p:extLst>
      <p:ext uri="{BB962C8B-B14F-4D97-AF65-F5344CB8AC3E}">
        <p14:creationId xmlns:p14="http://schemas.microsoft.com/office/powerpoint/2010/main" val="3761036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Κεφαλίδα ενότητας">
    <p:bg>
      <p:bgPr>
        <a:solidFill>
          <a:schemeClr val="bg1"/>
        </a:solidFill>
        <a:effectLst/>
      </p:bgPr>
    </p:bg>
    <p:spTree>
      <p:nvGrpSpPr>
        <p:cNvPr id="1" name=""/>
        <p:cNvGrpSpPr/>
        <p:nvPr/>
      </p:nvGrpSpPr>
      <p:grpSpPr>
        <a:xfrm>
          <a:off x="0" y="0"/>
          <a:ext cx="0" cy="0"/>
          <a:chOff x="0" y="0"/>
          <a:chExt cx="0" cy="0"/>
        </a:xfrm>
      </p:grpSpPr>
      <p:grpSp>
        <p:nvGrpSpPr>
          <p:cNvPr id="23" name="Ομάδα 22">
            <a:extLst>
              <a:ext uri="{FF2B5EF4-FFF2-40B4-BE49-F238E27FC236}">
                <a16:creationId xmlns="" xmlns:a16="http://schemas.microsoft.com/office/drawing/2014/main" id="{069D80DF-F6E8-4466-A0DB-A58562AA3BB1}"/>
              </a:ext>
            </a:extLst>
          </p:cNvPr>
          <p:cNvGrpSpPr/>
          <p:nvPr userDrawn="1"/>
        </p:nvGrpSpPr>
        <p:grpSpPr>
          <a:xfrm>
            <a:off x="-3178" y="6143330"/>
            <a:ext cx="12192003" cy="195824"/>
            <a:chOff x="-3178" y="6143330"/>
            <a:chExt cx="12192003" cy="195824"/>
          </a:xfrm>
        </p:grpSpPr>
        <p:sp>
          <p:nvSpPr>
            <p:cNvPr id="24" name="Rectangle 7">
              <a:extLst>
                <a:ext uri="{FF2B5EF4-FFF2-40B4-BE49-F238E27FC236}">
                  <a16:creationId xmlns="" xmlns:a16="http://schemas.microsoft.com/office/drawing/2014/main" id="{427432C8-98A5-4440-BBC7-8B801B8BB227}"/>
                </a:ext>
              </a:extLst>
            </p:cNvPr>
            <p:cNvSpPr/>
            <p:nvPr userDrawn="1"/>
          </p:nvSpPr>
          <p:spPr>
            <a:xfrm>
              <a:off x="-3178" y="6277097"/>
              <a:ext cx="12192002" cy="62057"/>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sp>
        <p:sp>
          <p:nvSpPr>
            <p:cNvPr id="25" name="Rectangle 7">
              <a:extLst>
                <a:ext uri="{FF2B5EF4-FFF2-40B4-BE49-F238E27FC236}">
                  <a16:creationId xmlns="" xmlns:a16="http://schemas.microsoft.com/office/drawing/2014/main" id="{544F0FEB-A138-4B4F-9B7B-ED758DC9EECD}"/>
                </a:ext>
              </a:extLst>
            </p:cNvPr>
            <p:cNvSpPr/>
            <p:nvPr userDrawn="1"/>
          </p:nvSpPr>
          <p:spPr>
            <a:xfrm>
              <a:off x="0" y="6208424"/>
              <a:ext cx="12188825" cy="64008"/>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26" name="Rectangle 7">
              <a:extLst>
                <a:ext uri="{FF2B5EF4-FFF2-40B4-BE49-F238E27FC236}">
                  <a16:creationId xmlns="" xmlns:a16="http://schemas.microsoft.com/office/drawing/2014/main" id="{8B915C64-4174-49D0-806B-ADC4A5591758}"/>
                </a:ext>
              </a:extLst>
            </p:cNvPr>
            <p:cNvSpPr/>
            <p:nvPr/>
          </p:nvSpPr>
          <p:spPr>
            <a:xfrm>
              <a:off x="-3178" y="6143330"/>
              <a:ext cx="12192002" cy="620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10"/>
          </p:nvPr>
        </p:nvSpPr>
        <p:spPr/>
        <p:txBody>
          <a:bodyPr/>
          <a:lstStyle/>
          <a:p>
            <a:fld id="{9F46B51E-3943-40B2-9BC6-F6706F17CFAB}" type="datetime1">
              <a:rPr lang="en-US" smtClean="0"/>
              <a:t>9/25/2017</a:t>
            </a:fld>
            <a:endParaRPr lang="en-US"/>
          </a:p>
        </p:txBody>
      </p:sp>
      <p:sp>
        <p:nvSpPr>
          <p:cNvPr id="5" name="Footer Placeholder 4"/>
          <p:cNvSpPr>
            <a:spLocks noGrp="1"/>
          </p:cNvSpPr>
          <p:nvPr>
            <p:ph type="ftr" sz="quarter" idx="11"/>
          </p:nvPr>
        </p:nvSpPr>
        <p:spPr/>
        <p:txBody>
          <a:bodyPr/>
          <a:lstStyle/>
          <a:p>
            <a:r>
              <a:rPr lang="sv-SE" dirty="0"/>
              <a:t>PLUG-N-HARVEST</a:t>
            </a:r>
            <a:br>
              <a:rPr lang="sv-SE" dirty="0"/>
            </a:br>
            <a:r>
              <a:rPr lang="sv-SE" dirty="0"/>
              <a:t>ID: 768735 - H2020-EU.2.1.5.2.</a:t>
            </a:r>
          </a:p>
        </p:txBody>
      </p:sp>
      <p:sp>
        <p:nvSpPr>
          <p:cNvPr id="6" name="Slide Number Placeholder 5"/>
          <p:cNvSpPr>
            <a:spLocks noGrp="1"/>
          </p:cNvSpPr>
          <p:nvPr>
            <p:ph type="sldNum" sz="quarter" idx="12"/>
          </p:nvPr>
        </p:nvSpPr>
        <p:spPr/>
        <p:txBody>
          <a:bodyPr/>
          <a:lstStyle/>
          <a:p>
            <a:fld id="{76F34D8A-136C-4FA7-8325-F06DF2D5CB3D}" type="slidenum">
              <a:rPr lang="en-US" smtClean="0"/>
              <a:t>‹#›</a:t>
            </a:fld>
            <a:endParaRPr lang="en-US"/>
          </a:p>
        </p:txBody>
      </p:sp>
      <p:sp>
        <p:nvSpPr>
          <p:cNvPr id="13" name="Subtitle 2">
            <a:extLst>
              <a:ext uri="{FF2B5EF4-FFF2-40B4-BE49-F238E27FC236}">
                <a16:creationId xmlns="" xmlns:a16="http://schemas.microsoft.com/office/drawing/2014/main" id="{843C16FE-CE7E-4EEB-AC88-AFC2754AC2E7}"/>
              </a:ext>
            </a:extLst>
          </p:cNvPr>
          <p:cNvSpPr>
            <a:spLocks noGrp="1"/>
          </p:cNvSpPr>
          <p:nvPr>
            <p:ph type="subTitle" idx="1" hasCustomPrompt="1"/>
          </p:nvPr>
        </p:nvSpPr>
        <p:spPr>
          <a:xfrm>
            <a:off x="1100051" y="4107180"/>
            <a:ext cx="10058400" cy="1645919"/>
          </a:xfrm>
        </p:spPr>
        <p:txBody>
          <a:bodyPr lIns="91440" rIns="91440">
            <a:normAutofit/>
          </a:bodyPr>
          <a:lstStyle>
            <a:lvl1pPr marL="0" indent="0" algn="l">
              <a:buNone/>
              <a:defRPr sz="2400" b="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WPX - Task X.X: Task or deliverable title HERE</a:t>
            </a:r>
          </a:p>
          <a:p>
            <a:r>
              <a:rPr lang="en-US" dirty="0"/>
              <a:t>ORGANIZATION: </a:t>
            </a:r>
            <a:r>
              <a:rPr lang="en-US" dirty="0" err="1"/>
              <a:t>ORGANIZATion</a:t>
            </a:r>
            <a:r>
              <a:rPr lang="en-US" dirty="0"/>
              <a:t> name/acronym</a:t>
            </a:r>
            <a:br>
              <a:rPr lang="en-US" dirty="0"/>
            </a:br>
            <a:r>
              <a:rPr lang="en-US" dirty="0"/>
              <a:t>PRESENTER(S): presenters names</a:t>
            </a:r>
            <a:br>
              <a:rPr lang="en-US" dirty="0"/>
            </a:br>
            <a:r>
              <a:rPr lang="en-US" dirty="0"/>
              <a:t>MEETING: TYPE AND LOCATION OF THE MEETING</a:t>
            </a:r>
          </a:p>
        </p:txBody>
      </p:sp>
      <p:grpSp>
        <p:nvGrpSpPr>
          <p:cNvPr id="18" name="Ομάδα 17">
            <a:extLst>
              <a:ext uri="{FF2B5EF4-FFF2-40B4-BE49-F238E27FC236}">
                <a16:creationId xmlns="" xmlns:a16="http://schemas.microsoft.com/office/drawing/2014/main" id="{C308791F-8CFD-4C06-9B8A-9C7BE9A8F531}"/>
              </a:ext>
            </a:extLst>
          </p:cNvPr>
          <p:cNvGrpSpPr/>
          <p:nvPr userDrawn="1"/>
        </p:nvGrpSpPr>
        <p:grpSpPr>
          <a:xfrm>
            <a:off x="293904" y="2240280"/>
            <a:ext cx="7009754" cy="3572554"/>
            <a:chOff x="293904" y="2240280"/>
            <a:chExt cx="7009754" cy="3572554"/>
          </a:xfrm>
        </p:grpSpPr>
        <p:cxnSp>
          <p:nvCxnSpPr>
            <p:cNvPr id="14" name="Straight Connector 8">
              <a:extLst>
                <a:ext uri="{FF2B5EF4-FFF2-40B4-BE49-F238E27FC236}">
                  <a16:creationId xmlns="" xmlns:a16="http://schemas.microsoft.com/office/drawing/2014/main" id="{38039ED5-B2FD-4CD4-B618-9DF9BD751A02}"/>
                </a:ext>
              </a:extLst>
            </p:cNvPr>
            <p:cNvCxnSpPr>
              <a:cxnSpLocks/>
            </p:cNvCxnSpPr>
            <p:nvPr userDrawn="1"/>
          </p:nvCxnSpPr>
          <p:spPr>
            <a:xfrm>
              <a:off x="457200" y="3924300"/>
              <a:ext cx="6675120" cy="0"/>
            </a:xfrm>
            <a:prstGeom prst="line">
              <a:avLst/>
            </a:prstGeom>
            <a:ln/>
          </p:spPr>
          <p:style>
            <a:lnRef idx="1">
              <a:schemeClr val="dk1"/>
            </a:lnRef>
            <a:fillRef idx="0">
              <a:schemeClr val="dk1"/>
            </a:fillRef>
            <a:effectRef idx="0">
              <a:schemeClr val="dk1"/>
            </a:effectRef>
            <a:fontRef idx="minor">
              <a:schemeClr val="tx1"/>
            </a:fontRef>
          </p:style>
        </p:cxnSp>
        <p:cxnSp>
          <p:nvCxnSpPr>
            <p:cNvPr id="15" name="Straight Connector 8">
              <a:extLst>
                <a:ext uri="{FF2B5EF4-FFF2-40B4-BE49-F238E27FC236}">
                  <a16:creationId xmlns="" xmlns:a16="http://schemas.microsoft.com/office/drawing/2014/main" id="{32F2A100-2389-49EA-B7F2-7127B1CF72D7}"/>
                </a:ext>
              </a:extLst>
            </p:cNvPr>
            <p:cNvCxnSpPr>
              <a:cxnSpLocks/>
            </p:cNvCxnSpPr>
            <p:nvPr userDrawn="1"/>
          </p:nvCxnSpPr>
          <p:spPr>
            <a:xfrm>
              <a:off x="940958" y="2240280"/>
              <a:ext cx="0" cy="3572554"/>
            </a:xfrm>
            <a:prstGeom prst="line">
              <a:avLst/>
            </a:prstGeom>
            <a:ln/>
          </p:spPr>
          <p:style>
            <a:lnRef idx="1">
              <a:schemeClr val="dk1"/>
            </a:lnRef>
            <a:fillRef idx="0">
              <a:schemeClr val="dk1"/>
            </a:fillRef>
            <a:effectRef idx="0">
              <a:schemeClr val="dk1"/>
            </a:effectRef>
            <a:fontRef idx="minor">
              <a:schemeClr val="tx1"/>
            </a:fontRef>
          </p:style>
        </p:cxnSp>
        <p:cxnSp>
          <p:nvCxnSpPr>
            <p:cNvPr id="16" name="Straight Connector 8">
              <a:extLst>
                <a:ext uri="{FF2B5EF4-FFF2-40B4-BE49-F238E27FC236}">
                  <a16:creationId xmlns="" xmlns:a16="http://schemas.microsoft.com/office/drawing/2014/main" id="{992A9B7B-E089-42FA-BDFD-C0559D6E9510}"/>
                </a:ext>
              </a:extLst>
            </p:cNvPr>
            <p:cNvCxnSpPr>
              <a:cxnSpLocks/>
            </p:cNvCxnSpPr>
            <p:nvPr userDrawn="1"/>
          </p:nvCxnSpPr>
          <p:spPr>
            <a:xfrm>
              <a:off x="628538" y="3855720"/>
              <a:ext cx="66751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8">
              <a:extLst>
                <a:ext uri="{FF2B5EF4-FFF2-40B4-BE49-F238E27FC236}">
                  <a16:creationId xmlns="" xmlns:a16="http://schemas.microsoft.com/office/drawing/2014/main" id="{E3C49DDD-6924-496F-B888-F8C7C67966DF}"/>
                </a:ext>
              </a:extLst>
            </p:cNvPr>
            <p:cNvCxnSpPr>
              <a:cxnSpLocks/>
            </p:cNvCxnSpPr>
            <p:nvPr userDrawn="1"/>
          </p:nvCxnSpPr>
          <p:spPr>
            <a:xfrm>
              <a:off x="293904" y="3992880"/>
              <a:ext cx="66751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19" name="Title 1">
            <a:extLst>
              <a:ext uri="{FF2B5EF4-FFF2-40B4-BE49-F238E27FC236}">
                <a16:creationId xmlns="" xmlns:a16="http://schemas.microsoft.com/office/drawing/2014/main" id="{F4189554-F227-4AE4-A4C2-35E50B5F0173}"/>
              </a:ext>
            </a:extLst>
          </p:cNvPr>
          <p:cNvSpPr>
            <a:spLocks noGrp="1"/>
          </p:cNvSpPr>
          <p:nvPr>
            <p:ph type="ctrTitle" hasCustomPrompt="1"/>
          </p:nvPr>
        </p:nvSpPr>
        <p:spPr>
          <a:xfrm>
            <a:off x="1097280" y="758951"/>
            <a:ext cx="10058400" cy="2957997"/>
          </a:xfrm>
        </p:spPr>
        <p:txBody>
          <a:bodyPr anchor="b">
            <a:normAutofit/>
          </a:bodyPr>
          <a:lstStyle>
            <a:lvl1pPr algn="ctr">
              <a:lnSpc>
                <a:spcPct val="85000"/>
              </a:lnSpc>
              <a:defRPr sz="8000" spc="-50" baseline="0">
                <a:solidFill>
                  <a:schemeClr val="tx1">
                    <a:lumMod val="85000"/>
                    <a:lumOff val="15000"/>
                  </a:schemeClr>
                </a:solidFill>
              </a:defRPr>
            </a:lvl1pPr>
          </a:lstStyle>
          <a:p>
            <a:r>
              <a:rPr lang="en-US" dirty="0"/>
              <a:t>PROJECT TITLE</a:t>
            </a:r>
          </a:p>
        </p:txBody>
      </p:sp>
      <p:pic>
        <p:nvPicPr>
          <p:cNvPr id="20" name="Εικόνα 19">
            <a:extLst>
              <a:ext uri="{FF2B5EF4-FFF2-40B4-BE49-F238E27FC236}">
                <a16:creationId xmlns="" xmlns:a16="http://schemas.microsoft.com/office/drawing/2014/main" id="{A7E04129-7575-40CB-A3B4-B0CD0E1E49A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3495" y="44109"/>
            <a:ext cx="2744404" cy="1519257"/>
          </a:xfrm>
          <a:prstGeom prst="rect">
            <a:avLst/>
          </a:prstGeom>
        </p:spPr>
      </p:pic>
      <p:pic>
        <p:nvPicPr>
          <p:cNvPr id="21" name="Εικόνα 20">
            <a:extLst>
              <a:ext uri="{FF2B5EF4-FFF2-40B4-BE49-F238E27FC236}">
                <a16:creationId xmlns="" xmlns:a16="http://schemas.microsoft.com/office/drawing/2014/main" id="{74F1EF0D-2962-47A7-A744-2B2972DA3C2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0225" y="0"/>
            <a:ext cx="3204535" cy="1563366"/>
          </a:xfrm>
          <a:prstGeom prst="rect">
            <a:avLst/>
          </a:prstGeom>
        </p:spPr>
      </p:pic>
    </p:spTree>
    <p:extLst>
      <p:ext uri="{BB962C8B-B14F-4D97-AF65-F5344CB8AC3E}">
        <p14:creationId xmlns:p14="http://schemas.microsoft.com/office/powerpoint/2010/main" val="69084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1097280" y="286603"/>
            <a:ext cx="10058400" cy="1450757"/>
          </a:xfrm>
        </p:spPr>
        <p:txBody>
          <a:bodyPr/>
          <a:lstStyle>
            <a:lvl1pPr>
              <a:defRPr/>
            </a:lvl1pPr>
          </a:lstStyle>
          <a:p>
            <a:r>
              <a:rPr lang="en-US" dirty="0"/>
              <a:t>MAIN TITLE</a:t>
            </a:r>
          </a:p>
        </p:txBody>
      </p:sp>
      <p:sp>
        <p:nvSpPr>
          <p:cNvPr id="3" name="Content Placeholder 2"/>
          <p:cNvSpPr>
            <a:spLocks noGrp="1"/>
          </p:cNvSpPr>
          <p:nvPr>
            <p:ph sz="half" idx="1" hasCustomPrompt="1"/>
          </p:nvPr>
        </p:nvSpPr>
        <p:spPr>
          <a:xfrm>
            <a:off x="1097278" y="1845734"/>
            <a:ext cx="4937760" cy="4023360"/>
          </a:xfrm>
        </p:spPr>
        <p:txBody>
          <a:bodyPr/>
          <a:lstStyle>
            <a:lvl1pPr marL="91440" marR="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lvl1pPr>
            <a:lvl2pPr marL="38404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2pPr>
            <a:lvl3pPr marL="56692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3pPr>
            <a:lvl4pPr marL="74980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4pPr>
            <a:lvl5pPr marL="93268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5pPr>
          </a:lstStyle>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r>
              <a:rPr kumimoji="0" lang="en-US" sz="2000" b="0" i="0" u="none" strike="noStrike" kern="1200" cap="none" spc="0" normalizeH="0" baseline="0" noProof="0" dirty="0">
                <a:ln>
                  <a:noFill/>
                </a:ln>
                <a:solidFill>
                  <a:prstClr val="black">
                    <a:lumMod val="75000"/>
                    <a:lumOff val="25000"/>
                  </a:prstClr>
                </a:solidFill>
                <a:effectLst/>
                <a:uLnTx/>
                <a:uFillTx/>
                <a:latin typeface="+mn-lt"/>
                <a:ea typeface="+mn-ea"/>
                <a:cs typeface="+mn-cs"/>
              </a:rPr>
              <a:t>SAMPLE TEXT</a:t>
            </a:r>
            <a:endParaRPr kumimoji="0" lang="el-GR" sz="20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mn-lt"/>
                <a:ea typeface="+mn-ea"/>
                <a:cs typeface="+mn-cs"/>
              </a:rPr>
              <a:t>Second level</a:t>
            </a:r>
            <a:endParaRPr kumimoji="0" lang="el-GR" sz="18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566928" marR="0" lvl="2"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mn-lt"/>
                <a:ea typeface="+mn-ea"/>
                <a:cs typeface="+mn-cs"/>
              </a:rPr>
              <a:t>Third level</a:t>
            </a:r>
            <a:endParaRPr kumimoji="0" lang="el-GR" sz="14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749808" marR="0" lvl="3"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mn-lt"/>
                <a:ea typeface="+mn-ea"/>
                <a:cs typeface="+mn-cs"/>
              </a:rPr>
              <a:t>Fourth level</a:t>
            </a:r>
            <a:endParaRPr kumimoji="0" lang="el-GR" sz="14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932688" marR="0" lvl="4"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mn-lt"/>
                <a:ea typeface="+mn-ea"/>
                <a:cs typeface="+mn-cs"/>
              </a:rPr>
              <a:t>Fifth level</a:t>
            </a:r>
          </a:p>
        </p:txBody>
      </p:sp>
      <p:sp>
        <p:nvSpPr>
          <p:cNvPr id="4" name="Content Placeholder 3"/>
          <p:cNvSpPr>
            <a:spLocks noGrp="1"/>
          </p:cNvSpPr>
          <p:nvPr>
            <p:ph sz="half" idx="2" hasCustomPrompt="1"/>
          </p:nvPr>
        </p:nvSpPr>
        <p:spPr>
          <a:xfrm>
            <a:off x="6217920" y="1845735"/>
            <a:ext cx="4937760" cy="4023360"/>
          </a:xfrm>
        </p:spPr>
        <p:txBody>
          <a:bodyPr/>
          <a:lstStyle>
            <a:lvl1pPr marL="91440" marR="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lvl1pPr>
            <a:lvl2pPr marL="38404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2pPr>
            <a:lvl3pPr marL="56692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3pPr>
            <a:lvl4pPr marL="74980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4pPr>
            <a:lvl5pPr marL="93268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5pPr>
          </a:lstStyle>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r>
              <a:rPr kumimoji="0" lang="en-US" sz="2000" b="0" i="0" u="none" strike="noStrike" kern="1200" cap="none" spc="0" normalizeH="0" baseline="0" noProof="0" dirty="0">
                <a:ln>
                  <a:noFill/>
                </a:ln>
                <a:solidFill>
                  <a:prstClr val="black">
                    <a:lumMod val="75000"/>
                    <a:lumOff val="25000"/>
                  </a:prstClr>
                </a:solidFill>
                <a:effectLst/>
                <a:uLnTx/>
                <a:uFillTx/>
                <a:latin typeface="+mn-lt"/>
                <a:ea typeface="+mn-ea"/>
                <a:cs typeface="+mn-cs"/>
              </a:rPr>
              <a:t>SAMPLE TEXT</a:t>
            </a:r>
            <a:endParaRPr kumimoji="0" lang="el-GR" sz="20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mn-lt"/>
                <a:ea typeface="+mn-ea"/>
                <a:cs typeface="+mn-cs"/>
              </a:rPr>
              <a:t>Second level</a:t>
            </a:r>
            <a:endParaRPr kumimoji="0" lang="el-GR" sz="18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566928" marR="0" lvl="2"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mn-lt"/>
                <a:ea typeface="+mn-ea"/>
                <a:cs typeface="+mn-cs"/>
              </a:rPr>
              <a:t>Third level</a:t>
            </a:r>
            <a:endParaRPr kumimoji="0" lang="el-GR" sz="14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749808" marR="0" lvl="3"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mn-lt"/>
                <a:ea typeface="+mn-ea"/>
                <a:cs typeface="+mn-cs"/>
              </a:rPr>
              <a:t>Fourth level</a:t>
            </a:r>
            <a:endParaRPr kumimoji="0" lang="el-GR" sz="14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932688" marR="0" lvl="4"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mn-lt"/>
                <a:ea typeface="+mn-ea"/>
                <a:cs typeface="+mn-cs"/>
              </a:rPr>
              <a:t>Fifth level</a:t>
            </a:r>
          </a:p>
        </p:txBody>
      </p:sp>
      <p:sp>
        <p:nvSpPr>
          <p:cNvPr id="5" name="Date Placeholder 4"/>
          <p:cNvSpPr>
            <a:spLocks noGrp="1"/>
          </p:cNvSpPr>
          <p:nvPr>
            <p:ph type="dt" sz="half" idx="10"/>
          </p:nvPr>
        </p:nvSpPr>
        <p:spPr/>
        <p:txBody>
          <a:bodyPr/>
          <a:lstStyle/>
          <a:p>
            <a:fld id="{312FB9F1-94BF-45D3-AE33-6ABCB2F20E7B}" type="datetime1">
              <a:rPr lang="en-US" smtClean="0"/>
              <a:t>9/25/2017</a:t>
            </a:fld>
            <a:endParaRPr lang="en-US"/>
          </a:p>
        </p:txBody>
      </p:sp>
      <p:sp>
        <p:nvSpPr>
          <p:cNvPr id="6" name="Footer Placeholder 5"/>
          <p:cNvSpPr>
            <a:spLocks noGrp="1"/>
          </p:cNvSpPr>
          <p:nvPr>
            <p:ph type="ftr" sz="quarter" idx="11"/>
          </p:nvPr>
        </p:nvSpPr>
        <p:spPr/>
        <p:txBody>
          <a:bodyPr/>
          <a:lstStyle/>
          <a:p>
            <a:r>
              <a:rPr lang="sv-SE" dirty="0"/>
              <a:t>PLUG-N-HARVEST</a:t>
            </a:r>
            <a:br>
              <a:rPr lang="sv-SE" dirty="0"/>
            </a:br>
            <a:r>
              <a:rPr lang="sv-SE" dirty="0"/>
              <a:t>ID: 768735 - H2020-EU.2.1.5.2.</a:t>
            </a:r>
          </a:p>
        </p:txBody>
      </p:sp>
      <p:sp>
        <p:nvSpPr>
          <p:cNvPr id="7" name="Slide Number Placeholder 6"/>
          <p:cNvSpPr>
            <a:spLocks noGrp="1"/>
          </p:cNvSpPr>
          <p:nvPr>
            <p:ph type="sldNum" sz="quarter" idx="12"/>
          </p:nvPr>
        </p:nvSpPr>
        <p:spPr/>
        <p:txBody>
          <a:bodyPr/>
          <a:lstStyle/>
          <a:p>
            <a:fld id="{76F34D8A-136C-4FA7-8325-F06DF2D5CB3D}" type="slidenum">
              <a:rPr lang="en-US" smtClean="0"/>
              <a:t>‹#›</a:t>
            </a:fld>
            <a:endParaRPr lang="en-US"/>
          </a:p>
        </p:txBody>
      </p:sp>
    </p:spTree>
    <p:extLst>
      <p:ext uri="{BB962C8B-B14F-4D97-AF65-F5344CB8AC3E}">
        <p14:creationId xmlns:p14="http://schemas.microsoft.com/office/powerpoint/2010/main" val="727416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Σύγκριση">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1097280" y="286603"/>
            <a:ext cx="10058400" cy="1450757"/>
          </a:xfrm>
        </p:spPr>
        <p:txBody>
          <a:bodyPr/>
          <a:lstStyle>
            <a:lvl1pPr>
              <a:defRPr/>
            </a:lvl1pPr>
          </a:lstStyle>
          <a:p>
            <a:r>
              <a:rPr lang="en-US" dirty="0"/>
              <a:t>MAIN TITLE</a:t>
            </a:r>
          </a:p>
        </p:txBody>
      </p:sp>
      <p:sp>
        <p:nvSpPr>
          <p:cNvPr id="4" name="Content Placeholder 3"/>
          <p:cNvSpPr>
            <a:spLocks noGrp="1"/>
          </p:cNvSpPr>
          <p:nvPr>
            <p:ph sz="half" idx="2" hasCustomPrompt="1"/>
          </p:nvPr>
        </p:nvSpPr>
        <p:spPr>
          <a:xfrm>
            <a:off x="1097280" y="1880955"/>
            <a:ext cx="4937760" cy="4079579"/>
          </a:xfrm>
        </p:spPr>
        <p:txBody>
          <a:bodyPr/>
          <a:lstStyle>
            <a:lvl1pPr marL="91440" marR="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lvl1pPr>
            <a:lvl2pPr marL="38404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2pPr>
            <a:lvl3pPr marL="56692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3pPr>
            <a:lvl4pPr marL="74980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4pPr>
            <a:lvl5pPr marL="93268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5pPr>
          </a:lstStyle>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r>
              <a:rPr kumimoji="0" lang="en-US" sz="2000" b="0" i="0" u="none" strike="noStrike" kern="1200" cap="none" spc="0" normalizeH="0" baseline="0" noProof="0" dirty="0">
                <a:ln>
                  <a:noFill/>
                </a:ln>
                <a:solidFill>
                  <a:prstClr val="black">
                    <a:lumMod val="75000"/>
                    <a:lumOff val="25000"/>
                  </a:prstClr>
                </a:solidFill>
                <a:effectLst/>
                <a:uLnTx/>
                <a:uFillTx/>
                <a:latin typeface="+mn-lt"/>
                <a:ea typeface="+mn-ea"/>
                <a:cs typeface="+mn-cs"/>
              </a:rPr>
              <a:t>SAMPLE TEXT</a:t>
            </a:r>
            <a:endParaRPr kumimoji="0" lang="el-GR" sz="20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mn-lt"/>
                <a:ea typeface="+mn-ea"/>
                <a:cs typeface="+mn-cs"/>
              </a:rPr>
              <a:t>Second level</a:t>
            </a:r>
            <a:endParaRPr kumimoji="0" lang="el-GR" sz="18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566928" marR="0" lvl="2"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mn-lt"/>
                <a:ea typeface="+mn-ea"/>
                <a:cs typeface="+mn-cs"/>
              </a:rPr>
              <a:t>Third level</a:t>
            </a:r>
            <a:endParaRPr kumimoji="0" lang="el-GR" sz="14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749808" marR="0" lvl="3"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mn-lt"/>
                <a:ea typeface="+mn-ea"/>
                <a:cs typeface="+mn-cs"/>
              </a:rPr>
              <a:t>Fourth level</a:t>
            </a:r>
            <a:endParaRPr kumimoji="0" lang="el-GR" sz="14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932688" marR="0" lvl="4"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mn-lt"/>
                <a:ea typeface="+mn-ea"/>
                <a:cs typeface="+mn-cs"/>
              </a:rPr>
              <a:t>Fifth level</a:t>
            </a:r>
          </a:p>
        </p:txBody>
      </p:sp>
      <p:sp>
        <p:nvSpPr>
          <p:cNvPr id="6" name="Content Placeholder 5"/>
          <p:cNvSpPr>
            <a:spLocks noGrp="1"/>
          </p:cNvSpPr>
          <p:nvPr>
            <p:ph sz="quarter" idx="4" hasCustomPrompt="1"/>
          </p:nvPr>
        </p:nvSpPr>
        <p:spPr>
          <a:xfrm>
            <a:off x="6217920" y="1880955"/>
            <a:ext cx="4937760" cy="4079579"/>
          </a:xfrm>
        </p:spPr>
        <p:txBody>
          <a:bodyPr/>
          <a:lstStyle>
            <a:lvl1pPr marL="91440" marR="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lvl1pPr>
            <a:lvl2pPr marL="38404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2pPr>
            <a:lvl3pPr marL="56692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3pPr>
            <a:lvl4pPr marL="74980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4pPr>
            <a:lvl5pPr marL="93268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5pPr>
          </a:lstStyle>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r>
              <a:rPr kumimoji="0" lang="en-US" sz="2000" b="0" i="0" u="none" strike="noStrike" kern="1200" cap="none" spc="0" normalizeH="0" baseline="0" noProof="0" dirty="0">
                <a:ln>
                  <a:noFill/>
                </a:ln>
                <a:solidFill>
                  <a:prstClr val="black">
                    <a:lumMod val="75000"/>
                    <a:lumOff val="25000"/>
                  </a:prstClr>
                </a:solidFill>
                <a:effectLst/>
                <a:uLnTx/>
                <a:uFillTx/>
                <a:latin typeface="+mn-lt"/>
                <a:ea typeface="+mn-ea"/>
                <a:cs typeface="+mn-cs"/>
              </a:rPr>
              <a:t>SAMPLE TEXT</a:t>
            </a:r>
            <a:endParaRPr kumimoji="0" lang="el-GR" sz="20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mn-lt"/>
                <a:ea typeface="+mn-ea"/>
                <a:cs typeface="+mn-cs"/>
              </a:rPr>
              <a:t>Second level</a:t>
            </a:r>
            <a:endParaRPr kumimoji="0" lang="el-GR" sz="18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566928" marR="0" lvl="2"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mn-lt"/>
                <a:ea typeface="+mn-ea"/>
                <a:cs typeface="+mn-cs"/>
              </a:rPr>
              <a:t>Third level</a:t>
            </a:r>
            <a:endParaRPr kumimoji="0" lang="el-GR" sz="14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749808" marR="0" lvl="3"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mn-lt"/>
                <a:ea typeface="+mn-ea"/>
                <a:cs typeface="+mn-cs"/>
              </a:rPr>
              <a:t>Fourth level</a:t>
            </a:r>
            <a:endParaRPr kumimoji="0" lang="el-GR" sz="14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932688" marR="0" lvl="4"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mn-lt"/>
                <a:ea typeface="+mn-ea"/>
                <a:cs typeface="+mn-cs"/>
              </a:rPr>
              <a:t>Fifth level</a:t>
            </a:r>
          </a:p>
        </p:txBody>
      </p:sp>
      <p:sp>
        <p:nvSpPr>
          <p:cNvPr id="7" name="Date Placeholder 6"/>
          <p:cNvSpPr>
            <a:spLocks noGrp="1"/>
          </p:cNvSpPr>
          <p:nvPr>
            <p:ph type="dt" sz="half" idx="10"/>
          </p:nvPr>
        </p:nvSpPr>
        <p:spPr/>
        <p:txBody>
          <a:bodyPr/>
          <a:lstStyle/>
          <a:p>
            <a:fld id="{26C3DC05-FFF6-4D9D-9DB5-7D1A9A8DDC4A}" type="datetime1">
              <a:rPr lang="en-US" smtClean="0"/>
              <a:t>9/25/2017</a:t>
            </a:fld>
            <a:endParaRPr lang="en-US"/>
          </a:p>
        </p:txBody>
      </p:sp>
      <p:sp>
        <p:nvSpPr>
          <p:cNvPr id="8" name="Footer Placeholder 7"/>
          <p:cNvSpPr>
            <a:spLocks noGrp="1"/>
          </p:cNvSpPr>
          <p:nvPr>
            <p:ph type="ftr" sz="quarter" idx="11"/>
          </p:nvPr>
        </p:nvSpPr>
        <p:spPr/>
        <p:txBody>
          <a:bodyPr/>
          <a:lstStyle/>
          <a:p>
            <a:r>
              <a:rPr lang="sv-SE" dirty="0"/>
              <a:t>PLUG-N-HARVEST</a:t>
            </a:r>
            <a:br>
              <a:rPr lang="sv-SE" dirty="0"/>
            </a:br>
            <a:r>
              <a:rPr lang="sv-SE" dirty="0"/>
              <a:t>ID: 768735 - H2020-EU.2.1.5.2.</a:t>
            </a:r>
          </a:p>
        </p:txBody>
      </p:sp>
      <p:sp>
        <p:nvSpPr>
          <p:cNvPr id="9" name="Slide Number Placeholder 8"/>
          <p:cNvSpPr>
            <a:spLocks noGrp="1"/>
          </p:cNvSpPr>
          <p:nvPr>
            <p:ph type="sldNum" sz="quarter" idx="12"/>
          </p:nvPr>
        </p:nvSpPr>
        <p:spPr/>
        <p:txBody>
          <a:bodyPr/>
          <a:lstStyle/>
          <a:p>
            <a:fld id="{76F34D8A-136C-4FA7-8325-F06DF2D5CB3D}" type="slidenum">
              <a:rPr lang="en-US" smtClean="0"/>
              <a:t>‹#›</a:t>
            </a:fld>
            <a:endParaRPr lang="en-US"/>
          </a:p>
        </p:txBody>
      </p:sp>
    </p:spTree>
    <p:extLst>
      <p:ext uri="{BB962C8B-B14F-4D97-AF65-F5344CB8AC3E}">
        <p14:creationId xmlns:p14="http://schemas.microsoft.com/office/powerpoint/2010/main" val="3359786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MAIN TITLE</a:t>
            </a:r>
          </a:p>
        </p:txBody>
      </p:sp>
      <p:sp>
        <p:nvSpPr>
          <p:cNvPr id="3" name="Date Placeholder 2"/>
          <p:cNvSpPr>
            <a:spLocks noGrp="1"/>
          </p:cNvSpPr>
          <p:nvPr>
            <p:ph type="dt" sz="half" idx="10"/>
          </p:nvPr>
        </p:nvSpPr>
        <p:spPr/>
        <p:txBody>
          <a:bodyPr/>
          <a:lstStyle/>
          <a:p>
            <a:fld id="{A66F430A-72C9-4ED3-B5E4-3D55C9729DA8}" type="datetime1">
              <a:rPr lang="en-US" smtClean="0"/>
              <a:t>9/25/2017</a:t>
            </a:fld>
            <a:endParaRPr lang="en-US"/>
          </a:p>
        </p:txBody>
      </p:sp>
      <p:sp>
        <p:nvSpPr>
          <p:cNvPr id="4" name="Footer Placeholder 3"/>
          <p:cNvSpPr>
            <a:spLocks noGrp="1"/>
          </p:cNvSpPr>
          <p:nvPr>
            <p:ph type="ftr" sz="quarter" idx="11"/>
          </p:nvPr>
        </p:nvSpPr>
        <p:spPr/>
        <p:txBody>
          <a:bodyPr/>
          <a:lstStyle/>
          <a:p>
            <a:r>
              <a:rPr lang="sv-SE" dirty="0"/>
              <a:t>PLUG-N-HARVEST</a:t>
            </a:r>
            <a:br>
              <a:rPr lang="sv-SE" dirty="0"/>
            </a:br>
            <a:r>
              <a:rPr lang="sv-SE" dirty="0"/>
              <a:t>ID: 768735 - H2020-EU.2.1.5.2.</a:t>
            </a:r>
          </a:p>
        </p:txBody>
      </p:sp>
      <p:sp>
        <p:nvSpPr>
          <p:cNvPr id="5" name="Slide Number Placeholder 4"/>
          <p:cNvSpPr>
            <a:spLocks noGrp="1"/>
          </p:cNvSpPr>
          <p:nvPr>
            <p:ph type="sldNum" sz="quarter" idx="12"/>
          </p:nvPr>
        </p:nvSpPr>
        <p:spPr/>
        <p:txBody>
          <a:bodyPr/>
          <a:lstStyle/>
          <a:p>
            <a:fld id="{76F34D8A-136C-4FA7-8325-F06DF2D5CB3D}" type="slidenum">
              <a:rPr lang="en-US" smtClean="0"/>
              <a:t>‹#›</a:t>
            </a:fld>
            <a:endParaRPr lang="en-US"/>
          </a:p>
        </p:txBody>
      </p:sp>
    </p:spTree>
    <p:extLst>
      <p:ext uri="{BB962C8B-B14F-4D97-AF65-F5344CB8AC3E}">
        <p14:creationId xmlns:p14="http://schemas.microsoft.com/office/powerpoint/2010/main" val="182209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grpSp>
        <p:nvGrpSpPr>
          <p:cNvPr id="20" name="Ομάδα 19">
            <a:extLst>
              <a:ext uri="{FF2B5EF4-FFF2-40B4-BE49-F238E27FC236}">
                <a16:creationId xmlns="" xmlns:a16="http://schemas.microsoft.com/office/drawing/2014/main" id="{ED13393A-3B8E-4E83-A54D-67A6AB5C327F}"/>
              </a:ext>
            </a:extLst>
          </p:cNvPr>
          <p:cNvGrpSpPr/>
          <p:nvPr userDrawn="1"/>
        </p:nvGrpSpPr>
        <p:grpSpPr>
          <a:xfrm>
            <a:off x="-3178" y="6143330"/>
            <a:ext cx="12192003" cy="195824"/>
            <a:chOff x="-3178" y="6143330"/>
            <a:chExt cx="12192003" cy="195824"/>
          </a:xfrm>
        </p:grpSpPr>
        <p:sp>
          <p:nvSpPr>
            <p:cNvPr id="21" name="Rectangle 7">
              <a:extLst>
                <a:ext uri="{FF2B5EF4-FFF2-40B4-BE49-F238E27FC236}">
                  <a16:creationId xmlns="" xmlns:a16="http://schemas.microsoft.com/office/drawing/2014/main" id="{72DF3118-DD4C-4C18-AB1C-321317570C4B}"/>
                </a:ext>
              </a:extLst>
            </p:cNvPr>
            <p:cNvSpPr/>
            <p:nvPr userDrawn="1"/>
          </p:nvSpPr>
          <p:spPr>
            <a:xfrm>
              <a:off x="-3178" y="6277097"/>
              <a:ext cx="12192002" cy="62057"/>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sp>
        <p:sp>
          <p:nvSpPr>
            <p:cNvPr id="22" name="Rectangle 7">
              <a:extLst>
                <a:ext uri="{FF2B5EF4-FFF2-40B4-BE49-F238E27FC236}">
                  <a16:creationId xmlns="" xmlns:a16="http://schemas.microsoft.com/office/drawing/2014/main" id="{C0794814-5833-41BF-9F74-799E3A0E654D}"/>
                </a:ext>
              </a:extLst>
            </p:cNvPr>
            <p:cNvSpPr/>
            <p:nvPr userDrawn="1"/>
          </p:nvSpPr>
          <p:spPr>
            <a:xfrm>
              <a:off x="0" y="6208424"/>
              <a:ext cx="12188825" cy="64008"/>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23" name="Rectangle 7">
              <a:extLst>
                <a:ext uri="{FF2B5EF4-FFF2-40B4-BE49-F238E27FC236}">
                  <a16:creationId xmlns="" xmlns:a16="http://schemas.microsoft.com/office/drawing/2014/main" id="{1F45ACC8-3F9E-44A6-92D0-97CA78DCAD3C}"/>
                </a:ext>
              </a:extLst>
            </p:cNvPr>
            <p:cNvSpPr/>
            <p:nvPr/>
          </p:nvSpPr>
          <p:spPr>
            <a:xfrm>
              <a:off x="-3178" y="6143330"/>
              <a:ext cx="12192002" cy="620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1C6629B-A2E2-43B0-BC7C-2B77883FD396}" type="datetime1">
              <a:rPr lang="en-US" smtClean="0"/>
              <a:t>9/25/2017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sv-SE" dirty="0"/>
              <a:t>PLUG-N-HARVEST</a:t>
            </a:r>
            <a:br>
              <a:rPr lang="sv-SE" dirty="0"/>
            </a:br>
            <a:r>
              <a:rPr lang="sv-SE" dirty="0"/>
              <a:t>ID: 768735 - H2020-EU.2.1.5.2.</a:t>
            </a:r>
          </a:p>
        </p:txBody>
      </p:sp>
      <p:sp>
        <p:nvSpPr>
          <p:cNvPr id="9" name="Slide Number Placeholder 8"/>
          <p:cNvSpPr>
            <a:spLocks noGrp="1"/>
          </p:cNvSpPr>
          <p:nvPr>
            <p:ph type="sldNum" sz="quarter" idx="12"/>
          </p:nvPr>
        </p:nvSpPr>
        <p:spPr/>
        <p:txBody>
          <a:bodyPr/>
          <a:lstStyle/>
          <a:p>
            <a:fld id="{76F34D8A-136C-4FA7-8325-F06DF2D5CB3D}" type="slidenum">
              <a:rPr lang="en-US" smtClean="0"/>
              <a:t>‹#›</a:t>
            </a:fld>
            <a:endParaRPr lang="en-US"/>
          </a:p>
        </p:txBody>
      </p:sp>
      <p:pic>
        <p:nvPicPr>
          <p:cNvPr id="10" name="Εικόνα 9">
            <a:extLst>
              <a:ext uri="{FF2B5EF4-FFF2-40B4-BE49-F238E27FC236}">
                <a16:creationId xmlns="" xmlns:a16="http://schemas.microsoft.com/office/drawing/2014/main" id="{90A252D2-8345-4587-9DE7-54B25A62F7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606" y="6143330"/>
            <a:ext cx="1287085" cy="712509"/>
          </a:xfrm>
          <a:prstGeom prst="rect">
            <a:avLst/>
          </a:prstGeom>
        </p:spPr>
      </p:pic>
      <p:pic>
        <p:nvPicPr>
          <p:cNvPr id="11" name="Εικόνα 10">
            <a:extLst>
              <a:ext uri="{FF2B5EF4-FFF2-40B4-BE49-F238E27FC236}">
                <a16:creationId xmlns="" xmlns:a16="http://schemas.microsoft.com/office/drawing/2014/main" id="{BF4007CC-0A3C-45D3-A319-BFED4047FF9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1200" y="6143330"/>
            <a:ext cx="1471380" cy="714670"/>
          </a:xfrm>
          <a:prstGeom prst="rect">
            <a:avLst/>
          </a:prstGeom>
        </p:spPr>
      </p:pic>
    </p:spTree>
    <p:extLst>
      <p:ext uri="{BB962C8B-B14F-4D97-AF65-F5344CB8AC3E}">
        <p14:creationId xmlns:p14="http://schemas.microsoft.com/office/powerpoint/2010/main" val="1314370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16" name="Ομάδα 15">
            <a:extLst>
              <a:ext uri="{FF2B5EF4-FFF2-40B4-BE49-F238E27FC236}">
                <a16:creationId xmlns="" xmlns:a16="http://schemas.microsoft.com/office/drawing/2014/main" id="{95CE0C30-200E-4BD3-80AE-32026B9C212D}"/>
              </a:ext>
            </a:extLst>
          </p:cNvPr>
          <p:cNvGrpSpPr/>
          <p:nvPr userDrawn="1"/>
        </p:nvGrpSpPr>
        <p:grpSpPr>
          <a:xfrm rot="16200000">
            <a:off x="840903" y="3331089"/>
            <a:ext cx="6858001" cy="195823"/>
            <a:chOff x="-3178" y="6143330"/>
            <a:chExt cx="12192003" cy="195824"/>
          </a:xfrm>
        </p:grpSpPr>
        <p:sp>
          <p:nvSpPr>
            <p:cNvPr id="17" name="Rectangle 7">
              <a:extLst>
                <a:ext uri="{FF2B5EF4-FFF2-40B4-BE49-F238E27FC236}">
                  <a16:creationId xmlns="" xmlns:a16="http://schemas.microsoft.com/office/drawing/2014/main" id="{8F91DE8D-CA07-44C2-952D-194CF8F38EBD}"/>
                </a:ext>
              </a:extLst>
            </p:cNvPr>
            <p:cNvSpPr/>
            <p:nvPr userDrawn="1"/>
          </p:nvSpPr>
          <p:spPr>
            <a:xfrm>
              <a:off x="-3178" y="6277097"/>
              <a:ext cx="12192002" cy="62057"/>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sp>
        <p:sp>
          <p:nvSpPr>
            <p:cNvPr id="18" name="Rectangle 7">
              <a:extLst>
                <a:ext uri="{FF2B5EF4-FFF2-40B4-BE49-F238E27FC236}">
                  <a16:creationId xmlns="" xmlns:a16="http://schemas.microsoft.com/office/drawing/2014/main" id="{994E377F-CAF6-4D65-B2E5-5F1EFAE68766}"/>
                </a:ext>
              </a:extLst>
            </p:cNvPr>
            <p:cNvSpPr/>
            <p:nvPr userDrawn="1"/>
          </p:nvSpPr>
          <p:spPr>
            <a:xfrm>
              <a:off x="0" y="6208424"/>
              <a:ext cx="12188825" cy="64008"/>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19" name="Rectangle 7">
              <a:extLst>
                <a:ext uri="{FF2B5EF4-FFF2-40B4-BE49-F238E27FC236}">
                  <a16:creationId xmlns="" xmlns:a16="http://schemas.microsoft.com/office/drawing/2014/main" id="{B51F2D64-D464-4B5B-A4E5-23A46FA709EC}"/>
                </a:ext>
              </a:extLst>
            </p:cNvPr>
            <p:cNvSpPr/>
            <p:nvPr/>
          </p:nvSpPr>
          <p:spPr>
            <a:xfrm>
              <a:off x="-3178" y="6143330"/>
              <a:ext cx="12192002" cy="620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457200" y="594359"/>
            <a:ext cx="3200400" cy="2286000"/>
          </a:xfrm>
        </p:spPr>
        <p:txBody>
          <a:bodyPr anchor="b">
            <a:normAutofit/>
          </a:bodyPr>
          <a:lstStyle>
            <a:lvl1pPr>
              <a:defRPr sz="5400" b="0">
                <a:solidFill>
                  <a:srgbClr val="FFFFFF"/>
                </a:solidFill>
              </a:defRPr>
            </a:lvl1pPr>
          </a:lstStyle>
          <a:p>
            <a:r>
              <a:rPr kumimoji="0" lang="en-US" sz="4800" b="0" i="0" u="none" strike="noStrike" kern="1200" cap="none" spc="-50" normalizeH="0" baseline="0" noProof="0" dirty="0">
                <a:ln>
                  <a:noFill/>
                </a:ln>
                <a:solidFill>
                  <a:prstClr val="black">
                    <a:lumMod val="75000"/>
                    <a:lumOff val="25000"/>
                  </a:prstClr>
                </a:solidFill>
                <a:effectLst/>
                <a:uLnTx/>
                <a:uFillTx/>
                <a:latin typeface="+mj-lt"/>
                <a:ea typeface="+mj-ea"/>
                <a:cs typeface="+mj-cs"/>
              </a:rPr>
              <a:t>Plug-N-Harvest</a:t>
            </a:r>
            <a:endParaRPr lang="en-US" dirty="0"/>
          </a:p>
        </p:txBody>
      </p:sp>
      <p:sp>
        <p:nvSpPr>
          <p:cNvPr id="3" name="Content Placeholder 2"/>
          <p:cNvSpPr>
            <a:spLocks noGrp="1"/>
          </p:cNvSpPr>
          <p:nvPr>
            <p:ph idx="1" hasCustomPrompt="1"/>
          </p:nvPr>
        </p:nvSpPr>
        <p:spPr>
          <a:xfrm>
            <a:off x="4800600" y="731520"/>
            <a:ext cx="6492240" cy="5257800"/>
          </a:xfrm>
        </p:spPr>
        <p:txBody>
          <a:bodyPr/>
          <a:lstStyle>
            <a:lvl1pPr marL="91440" marR="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lvl1pPr>
            <a:lvl2pPr marL="38404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2pPr>
            <a:lvl3pPr marL="56692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3pPr>
            <a:lvl4pPr marL="74980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4pPr>
            <a:lvl5pPr marL="932688" marR="0"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lvl5pPr>
          </a:lstStyle>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r>
              <a:rPr kumimoji="0" lang="en-US" sz="2000" b="0" i="0" u="none" strike="noStrike" kern="1200" cap="none" spc="0" normalizeH="0" baseline="0" noProof="0" dirty="0">
                <a:ln>
                  <a:noFill/>
                </a:ln>
                <a:solidFill>
                  <a:prstClr val="black">
                    <a:lumMod val="75000"/>
                    <a:lumOff val="25000"/>
                  </a:prstClr>
                </a:solidFill>
                <a:effectLst/>
                <a:uLnTx/>
                <a:uFillTx/>
                <a:latin typeface="+mn-lt"/>
                <a:ea typeface="+mn-ea"/>
                <a:cs typeface="+mn-cs"/>
              </a:rPr>
              <a:t>SAMPLE TEXT</a:t>
            </a:r>
            <a:endParaRPr kumimoji="0" lang="el-GR" sz="20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mn-lt"/>
                <a:ea typeface="+mn-ea"/>
                <a:cs typeface="+mn-cs"/>
              </a:rPr>
              <a:t>Second level</a:t>
            </a:r>
            <a:endParaRPr kumimoji="0" lang="el-GR" sz="18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566928" marR="0" lvl="2"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mn-lt"/>
                <a:ea typeface="+mn-ea"/>
                <a:cs typeface="+mn-cs"/>
              </a:rPr>
              <a:t>Third level</a:t>
            </a:r>
            <a:endParaRPr kumimoji="0" lang="el-GR" sz="14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749808" marR="0" lvl="3"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mn-lt"/>
                <a:ea typeface="+mn-ea"/>
                <a:cs typeface="+mn-cs"/>
              </a:rPr>
              <a:t>Fourth level</a:t>
            </a:r>
            <a:endParaRPr kumimoji="0" lang="el-GR" sz="14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932688" marR="0" lvl="4"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mn-lt"/>
                <a:ea typeface="+mn-ea"/>
                <a:cs typeface="+mn-cs"/>
              </a:rPr>
              <a:t>Fifth level</a:t>
            </a:r>
          </a:p>
        </p:txBody>
      </p:sp>
      <p:sp>
        <p:nvSpPr>
          <p:cNvPr id="4" name="Text Placeholder 3"/>
          <p:cNvSpPr>
            <a:spLocks noGrp="1"/>
          </p:cNvSpPr>
          <p:nvPr>
            <p:ph type="body" sz="half" idx="2" hasCustomPrompt="1"/>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WPX - Task X.X: Task or deliverable title HERE</a:t>
            </a:r>
          </a:p>
          <a:p>
            <a:pPr lvl="0"/>
            <a:r>
              <a:rPr lang="en-US" dirty="0"/>
              <a:t>ORGANIZATION: </a:t>
            </a:r>
            <a:r>
              <a:rPr lang="en-US" dirty="0" err="1"/>
              <a:t>ORGANIZATion</a:t>
            </a:r>
            <a:r>
              <a:rPr lang="en-US" dirty="0"/>
              <a:t> name/acronym</a:t>
            </a:r>
            <a:br>
              <a:rPr lang="en-US" dirty="0"/>
            </a:br>
            <a:r>
              <a:rPr lang="en-US" dirty="0"/>
              <a:t>PRESENTER(S): presenters names</a:t>
            </a:r>
            <a:br>
              <a:rPr lang="en-US" dirty="0"/>
            </a:br>
            <a:r>
              <a:rPr lang="en-US" dirty="0"/>
              <a:t>MEETING: TYPE AND LOCATION OF THE MEETING</a:t>
            </a:r>
          </a:p>
          <a:p>
            <a:pPr lvl="0"/>
            <a:endParaRPr lang="en-US" noProof="0" dirty="0"/>
          </a:p>
        </p:txBody>
      </p:sp>
      <p:sp>
        <p:nvSpPr>
          <p:cNvPr id="5" name="Date Placeholder 4"/>
          <p:cNvSpPr>
            <a:spLocks noGrp="1"/>
          </p:cNvSpPr>
          <p:nvPr>
            <p:ph type="dt" sz="half" idx="10"/>
          </p:nvPr>
        </p:nvSpPr>
        <p:spPr>
          <a:xfrm>
            <a:off x="2287342" y="6450190"/>
            <a:ext cx="1370258" cy="365125"/>
          </a:xfrm>
        </p:spPr>
        <p:txBody>
          <a:bodyPr/>
          <a:lstStyle>
            <a:lvl1pPr algn="l">
              <a:defRPr/>
            </a:lvl1pPr>
          </a:lstStyle>
          <a:p>
            <a:fld id="{1DC22D29-6C03-4FCB-92CF-E05A67975532}" type="datetime1">
              <a:rPr lang="en-US" smtClean="0"/>
              <a:t>9/25/2017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sv-SE" dirty="0"/>
              <a:t>PLUG-N-HARVEST</a:t>
            </a:r>
            <a:br>
              <a:rPr lang="sv-SE" dirty="0"/>
            </a:br>
            <a:r>
              <a:rPr lang="sv-SE" dirty="0"/>
              <a:t>ID: 768735 - H2020-EU.2.1.5.2.</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6F34D8A-136C-4FA7-8325-F06DF2D5CB3D}" type="slidenum">
              <a:rPr lang="en-US" smtClean="0"/>
              <a:t>‹#›</a:t>
            </a:fld>
            <a:endParaRPr lang="en-US"/>
          </a:p>
        </p:txBody>
      </p:sp>
      <p:pic>
        <p:nvPicPr>
          <p:cNvPr id="10" name="Εικόνα 9">
            <a:extLst>
              <a:ext uri="{FF2B5EF4-FFF2-40B4-BE49-F238E27FC236}">
                <a16:creationId xmlns="" xmlns:a16="http://schemas.microsoft.com/office/drawing/2014/main" id="{64541A1A-A7AF-4A32-809D-2EB7BE8A92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606" y="6143330"/>
            <a:ext cx="1287085" cy="712509"/>
          </a:xfrm>
          <a:prstGeom prst="rect">
            <a:avLst/>
          </a:prstGeom>
        </p:spPr>
      </p:pic>
      <p:pic>
        <p:nvPicPr>
          <p:cNvPr id="11" name="Εικόνα 10">
            <a:extLst>
              <a:ext uri="{FF2B5EF4-FFF2-40B4-BE49-F238E27FC236}">
                <a16:creationId xmlns="" xmlns:a16="http://schemas.microsoft.com/office/drawing/2014/main" id="{5AF5219E-BFAC-406C-8E60-DF1A0BBF18C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1200" y="6143330"/>
            <a:ext cx="1471380" cy="714670"/>
          </a:xfrm>
          <a:prstGeom prst="rect">
            <a:avLst/>
          </a:prstGeom>
        </p:spPr>
      </p:pic>
    </p:spTree>
    <p:extLst>
      <p:ext uri="{BB962C8B-B14F-4D97-AF65-F5344CB8AC3E}">
        <p14:creationId xmlns:p14="http://schemas.microsoft.com/office/powerpoint/2010/main" val="2511608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userDrawn="1"/>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l-GR"/>
              <a:t>Στυλ κύριου τίτλου</a:t>
            </a:r>
            <a:endParaRPr lang="en-US" dirty="0"/>
          </a:p>
        </p:txBody>
      </p:sp>
      <p:sp>
        <p:nvSpPr>
          <p:cNvPr id="3" name="Picture Placeholder 2"/>
          <p:cNvSpPr>
            <a:spLocks noGrp="1" noChangeAspect="1"/>
          </p:cNvSpPr>
          <p:nvPr>
            <p:ph type="pic" idx="1" hasCustomPrompt="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D58D4731-F406-4A17-A852-A57626BC2303}" type="datetime1">
              <a:rPr lang="en-US" smtClean="0"/>
              <a:t>9/25/2017</a:t>
            </a:fld>
            <a:endParaRPr lang="en-US"/>
          </a:p>
        </p:txBody>
      </p:sp>
      <p:sp>
        <p:nvSpPr>
          <p:cNvPr id="6" name="Footer Placeholder 5"/>
          <p:cNvSpPr>
            <a:spLocks noGrp="1"/>
          </p:cNvSpPr>
          <p:nvPr>
            <p:ph type="ftr" sz="quarter" idx="11"/>
          </p:nvPr>
        </p:nvSpPr>
        <p:spPr/>
        <p:txBody>
          <a:bodyPr/>
          <a:lstStyle/>
          <a:p>
            <a:r>
              <a:rPr lang="sv-SE" dirty="0"/>
              <a:t>PLUG-N-HARVEST</a:t>
            </a:r>
            <a:br>
              <a:rPr lang="sv-SE" dirty="0"/>
            </a:br>
            <a:r>
              <a:rPr lang="sv-SE" dirty="0"/>
              <a:t>ID: 768735 - H2020-EU.2.1.5.2.</a:t>
            </a:r>
          </a:p>
        </p:txBody>
      </p:sp>
      <p:sp>
        <p:nvSpPr>
          <p:cNvPr id="7" name="Slide Number Placeholder 6"/>
          <p:cNvSpPr>
            <a:spLocks noGrp="1"/>
          </p:cNvSpPr>
          <p:nvPr>
            <p:ph type="sldNum" sz="quarter" idx="12"/>
          </p:nvPr>
        </p:nvSpPr>
        <p:spPr/>
        <p:txBody>
          <a:bodyPr/>
          <a:lstStyle/>
          <a:p>
            <a:fld id="{76F34D8A-136C-4FA7-8325-F06DF2D5CB3D}" type="slidenum">
              <a:rPr lang="en-US" smtClean="0"/>
              <a:t>‹#›</a:t>
            </a:fld>
            <a:endParaRPr lang="en-US"/>
          </a:p>
        </p:txBody>
      </p:sp>
      <p:pic>
        <p:nvPicPr>
          <p:cNvPr id="10" name="Εικόνα 9">
            <a:extLst>
              <a:ext uri="{FF2B5EF4-FFF2-40B4-BE49-F238E27FC236}">
                <a16:creationId xmlns="" xmlns:a16="http://schemas.microsoft.com/office/drawing/2014/main" id="{480863AB-ECD2-4D34-B064-F35AA77F4C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606" y="6143330"/>
            <a:ext cx="1287085" cy="712509"/>
          </a:xfrm>
          <a:prstGeom prst="rect">
            <a:avLst/>
          </a:prstGeom>
        </p:spPr>
      </p:pic>
      <p:pic>
        <p:nvPicPr>
          <p:cNvPr id="11" name="Εικόνα 10">
            <a:extLst>
              <a:ext uri="{FF2B5EF4-FFF2-40B4-BE49-F238E27FC236}">
                <a16:creationId xmlns="" xmlns:a16="http://schemas.microsoft.com/office/drawing/2014/main" id="{4A5B6D5D-4620-418C-871D-AC7359B87FB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1200" y="6143330"/>
            <a:ext cx="1471380" cy="714670"/>
          </a:xfrm>
          <a:prstGeom prst="rect">
            <a:avLst/>
          </a:prstGeom>
        </p:spPr>
      </p:pic>
    </p:spTree>
    <p:extLst>
      <p:ext uri="{BB962C8B-B14F-4D97-AF65-F5344CB8AC3E}">
        <p14:creationId xmlns:p14="http://schemas.microsoft.com/office/powerpoint/2010/main" val="3329168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6" name="Ομάδα 25">
            <a:extLst>
              <a:ext uri="{FF2B5EF4-FFF2-40B4-BE49-F238E27FC236}">
                <a16:creationId xmlns="" xmlns:a16="http://schemas.microsoft.com/office/drawing/2014/main" id="{F9EEC5D0-EB90-4682-B035-E25CDB64BCD0}"/>
              </a:ext>
            </a:extLst>
          </p:cNvPr>
          <p:cNvGrpSpPr/>
          <p:nvPr userDrawn="1"/>
        </p:nvGrpSpPr>
        <p:grpSpPr>
          <a:xfrm>
            <a:off x="-3178" y="6143330"/>
            <a:ext cx="12192003" cy="195824"/>
            <a:chOff x="-3178" y="6143330"/>
            <a:chExt cx="12192003" cy="195824"/>
          </a:xfrm>
        </p:grpSpPr>
        <p:sp>
          <p:nvSpPr>
            <p:cNvPr id="27" name="Rectangle 7">
              <a:extLst>
                <a:ext uri="{FF2B5EF4-FFF2-40B4-BE49-F238E27FC236}">
                  <a16:creationId xmlns="" xmlns:a16="http://schemas.microsoft.com/office/drawing/2014/main" id="{8DE7556A-AA3B-4ED2-92AC-D167BFFBFA1D}"/>
                </a:ext>
              </a:extLst>
            </p:cNvPr>
            <p:cNvSpPr/>
            <p:nvPr userDrawn="1"/>
          </p:nvSpPr>
          <p:spPr>
            <a:xfrm>
              <a:off x="-3178" y="6277097"/>
              <a:ext cx="12192002" cy="62057"/>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sp>
        <p:sp>
          <p:nvSpPr>
            <p:cNvPr id="28" name="Rectangle 7">
              <a:extLst>
                <a:ext uri="{FF2B5EF4-FFF2-40B4-BE49-F238E27FC236}">
                  <a16:creationId xmlns="" xmlns:a16="http://schemas.microsoft.com/office/drawing/2014/main" id="{65ADA764-0488-49B9-B596-23756CFA3286}"/>
                </a:ext>
              </a:extLst>
            </p:cNvPr>
            <p:cNvSpPr/>
            <p:nvPr userDrawn="1"/>
          </p:nvSpPr>
          <p:spPr>
            <a:xfrm>
              <a:off x="0" y="6208424"/>
              <a:ext cx="12188825" cy="64008"/>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29" name="Rectangle 7">
              <a:extLst>
                <a:ext uri="{FF2B5EF4-FFF2-40B4-BE49-F238E27FC236}">
                  <a16:creationId xmlns="" xmlns:a16="http://schemas.microsoft.com/office/drawing/2014/main" id="{79F76D77-D388-40FA-9546-FC0D56BCD5E0}"/>
                </a:ext>
              </a:extLst>
            </p:cNvPr>
            <p:cNvSpPr/>
            <p:nvPr/>
          </p:nvSpPr>
          <p:spPr>
            <a:xfrm>
              <a:off x="-3178" y="6143330"/>
              <a:ext cx="12192002" cy="620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MAIN TITLE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SAMPLE TEXT</a:t>
            </a:r>
            <a:endParaRPr lang="el-GR" dirty="0"/>
          </a:p>
          <a:p>
            <a:pPr lvl="1"/>
            <a:r>
              <a:rPr lang="en-US" dirty="0"/>
              <a:t>Second level</a:t>
            </a:r>
            <a:endParaRPr lang="el-GR" dirty="0"/>
          </a:p>
          <a:p>
            <a:pPr lvl="2"/>
            <a:r>
              <a:rPr lang="en-US" dirty="0"/>
              <a:t>Third level</a:t>
            </a:r>
            <a:endParaRPr lang="el-GR" dirty="0"/>
          </a:p>
          <a:p>
            <a:pPr lvl="3"/>
            <a:r>
              <a:rPr lang="en-US" dirty="0"/>
              <a:t>Fourth level</a:t>
            </a:r>
            <a:endParaRPr lang="el-GR" dirty="0"/>
          </a:p>
          <a:p>
            <a:pPr lvl="4"/>
            <a:r>
              <a:rPr lang="en-US" dirty="0"/>
              <a:t>Fifth level</a:t>
            </a:r>
          </a:p>
        </p:txBody>
      </p:sp>
      <p:sp>
        <p:nvSpPr>
          <p:cNvPr id="4" name="Date Placeholder 3"/>
          <p:cNvSpPr>
            <a:spLocks noGrp="1"/>
          </p:cNvSpPr>
          <p:nvPr>
            <p:ph type="dt" sz="half" idx="2"/>
          </p:nvPr>
        </p:nvSpPr>
        <p:spPr>
          <a:xfrm>
            <a:off x="2076375" y="6459785"/>
            <a:ext cx="1493175" cy="365125"/>
          </a:xfrm>
          <a:prstGeom prst="rect">
            <a:avLst/>
          </a:prstGeom>
        </p:spPr>
        <p:txBody>
          <a:bodyPr vert="horz" lIns="91440" tIns="45720" rIns="91440" bIns="45720" rtlCol="0" anchor="ctr"/>
          <a:lstStyle>
            <a:lvl1pPr algn="l">
              <a:defRPr sz="1400" b="1">
                <a:solidFill>
                  <a:srgbClr val="FFFFFF"/>
                </a:solidFill>
              </a:defRPr>
            </a:lvl1pPr>
          </a:lstStyle>
          <a:p>
            <a:fld id="{7FC9F940-3752-4988-A080-ACBD9960BA4B}" type="datetime1">
              <a:rPr lang="en-US" smtClean="0"/>
              <a:pPr/>
              <a:t>9/25/2017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1400" b="1" cap="all" baseline="0">
                <a:solidFill>
                  <a:srgbClr val="FFFFFF"/>
                </a:solidFill>
              </a:defRPr>
            </a:lvl1pPr>
          </a:lstStyle>
          <a:p>
            <a:r>
              <a:rPr lang="en-US" dirty="0"/>
              <a:t>PLUG-N-HARVEST</a:t>
            </a:r>
            <a:br>
              <a:rPr lang="en-US" dirty="0"/>
            </a:br>
            <a:r>
              <a:rPr lang="en-US" dirty="0"/>
              <a:t>ID: 768735 - H2020-EU.2.1.5.2.</a:t>
            </a:r>
          </a:p>
        </p:txBody>
      </p:sp>
      <p:sp>
        <p:nvSpPr>
          <p:cNvPr id="6" name="Slide Number Placeholder 5"/>
          <p:cNvSpPr>
            <a:spLocks noGrp="1"/>
          </p:cNvSpPr>
          <p:nvPr>
            <p:ph type="sldNum" sz="quarter" idx="4"/>
          </p:nvPr>
        </p:nvSpPr>
        <p:spPr>
          <a:xfrm>
            <a:off x="8625624" y="6459785"/>
            <a:ext cx="1312025" cy="365125"/>
          </a:xfrm>
          <a:prstGeom prst="rect">
            <a:avLst/>
          </a:prstGeom>
        </p:spPr>
        <p:txBody>
          <a:bodyPr vert="horz" lIns="91440" tIns="45720" rIns="91440" bIns="45720" rtlCol="0" anchor="ctr"/>
          <a:lstStyle>
            <a:lvl1pPr algn="r">
              <a:defRPr sz="1400" b="1">
                <a:solidFill>
                  <a:srgbClr val="FFFFFF"/>
                </a:solidFill>
              </a:defRPr>
            </a:lvl1pPr>
          </a:lstStyle>
          <a:p>
            <a:fld id="{76F34D8A-136C-4FA7-8325-F06DF2D5CB3D}" type="slidenum">
              <a:rPr lang="en-US" smtClean="0"/>
              <a:pPr/>
              <a:t>‹#›</a:t>
            </a:fld>
            <a:endParaRPr lang="en-US" dirty="0"/>
          </a:p>
        </p:txBody>
      </p:sp>
      <p:pic>
        <p:nvPicPr>
          <p:cNvPr id="11" name="Εικόνα 10">
            <a:extLst>
              <a:ext uri="{FF2B5EF4-FFF2-40B4-BE49-F238E27FC236}">
                <a16:creationId xmlns="" xmlns:a16="http://schemas.microsoft.com/office/drawing/2014/main" id="{5BA6E2B9-6CAE-4B21-A9FA-8087BC61DA6A}"/>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788606" y="6143330"/>
            <a:ext cx="1287085" cy="712509"/>
          </a:xfrm>
          <a:prstGeom prst="rect">
            <a:avLst/>
          </a:prstGeom>
        </p:spPr>
      </p:pic>
      <p:pic>
        <p:nvPicPr>
          <p:cNvPr id="12" name="Εικόνα 11">
            <a:extLst>
              <a:ext uri="{FF2B5EF4-FFF2-40B4-BE49-F238E27FC236}">
                <a16:creationId xmlns="" xmlns:a16="http://schemas.microsoft.com/office/drawing/2014/main" id="{469C1299-8EB2-40BF-84CD-4C27832C5ED4}"/>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21200" y="6143330"/>
            <a:ext cx="1471380" cy="714670"/>
          </a:xfrm>
          <a:prstGeom prst="rect">
            <a:avLst/>
          </a:prstGeom>
        </p:spPr>
      </p:pic>
      <p:grpSp>
        <p:nvGrpSpPr>
          <p:cNvPr id="30" name="Ομάδα 29">
            <a:extLst>
              <a:ext uri="{FF2B5EF4-FFF2-40B4-BE49-F238E27FC236}">
                <a16:creationId xmlns="" xmlns:a16="http://schemas.microsoft.com/office/drawing/2014/main" id="{F0085E31-E4FC-4984-96C4-2425E589CC45}"/>
              </a:ext>
            </a:extLst>
          </p:cNvPr>
          <p:cNvGrpSpPr/>
          <p:nvPr userDrawn="1"/>
        </p:nvGrpSpPr>
        <p:grpSpPr>
          <a:xfrm>
            <a:off x="452654" y="59457"/>
            <a:ext cx="7009754" cy="3572554"/>
            <a:chOff x="293904" y="2240280"/>
            <a:chExt cx="7009754" cy="3572554"/>
          </a:xfrm>
        </p:grpSpPr>
        <p:cxnSp>
          <p:nvCxnSpPr>
            <p:cNvPr id="31" name="Straight Connector 8">
              <a:extLst>
                <a:ext uri="{FF2B5EF4-FFF2-40B4-BE49-F238E27FC236}">
                  <a16:creationId xmlns="" xmlns:a16="http://schemas.microsoft.com/office/drawing/2014/main" id="{89FE1EE2-C458-49C3-804C-DFFA402467FF}"/>
                </a:ext>
              </a:extLst>
            </p:cNvPr>
            <p:cNvCxnSpPr>
              <a:cxnSpLocks/>
            </p:cNvCxnSpPr>
            <p:nvPr/>
          </p:nvCxnSpPr>
          <p:spPr>
            <a:xfrm>
              <a:off x="457200" y="3924300"/>
              <a:ext cx="6675120" cy="0"/>
            </a:xfrm>
            <a:prstGeom prst="line">
              <a:avLst/>
            </a:prstGeom>
            <a:ln/>
          </p:spPr>
          <p:style>
            <a:lnRef idx="1">
              <a:schemeClr val="dk1"/>
            </a:lnRef>
            <a:fillRef idx="0">
              <a:schemeClr val="dk1"/>
            </a:fillRef>
            <a:effectRef idx="0">
              <a:schemeClr val="dk1"/>
            </a:effectRef>
            <a:fontRef idx="minor">
              <a:schemeClr val="tx1"/>
            </a:fontRef>
          </p:style>
        </p:cxnSp>
        <p:cxnSp>
          <p:nvCxnSpPr>
            <p:cNvPr id="32" name="Straight Connector 8">
              <a:extLst>
                <a:ext uri="{FF2B5EF4-FFF2-40B4-BE49-F238E27FC236}">
                  <a16:creationId xmlns="" xmlns:a16="http://schemas.microsoft.com/office/drawing/2014/main" id="{F8B83012-3BFE-4E1A-BF4E-6C3E30D5AF66}"/>
                </a:ext>
              </a:extLst>
            </p:cNvPr>
            <p:cNvCxnSpPr>
              <a:cxnSpLocks/>
            </p:cNvCxnSpPr>
            <p:nvPr userDrawn="1"/>
          </p:nvCxnSpPr>
          <p:spPr>
            <a:xfrm>
              <a:off x="940958" y="2240280"/>
              <a:ext cx="0" cy="3572554"/>
            </a:xfrm>
            <a:prstGeom prst="line">
              <a:avLst/>
            </a:prstGeom>
            <a:ln/>
          </p:spPr>
          <p:style>
            <a:lnRef idx="1">
              <a:schemeClr val="dk1"/>
            </a:lnRef>
            <a:fillRef idx="0">
              <a:schemeClr val="dk1"/>
            </a:fillRef>
            <a:effectRef idx="0">
              <a:schemeClr val="dk1"/>
            </a:effectRef>
            <a:fontRef idx="minor">
              <a:schemeClr val="tx1"/>
            </a:fontRef>
          </p:style>
        </p:cxnSp>
        <p:cxnSp>
          <p:nvCxnSpPr>
            <p:cNvPr id="33" name="Straight Connector 8">
              <a:extLst>
                <a:ext uri="{FF2B5EF4-FFF2-40B4-BE49-F238E27FC236}">
                  <a16:creationId xmlns="" xmlns:a16="http://schemas.microsoft.com/office/drawing/2014/main" id="{23BCB931-7A15-404C-8A6F-DAB743C6B7A5}"/>
                </a:ext>
              </a:extLst>
            </p:cNvPr>
            <p:cNvCxnSpPr>
              <a:cxnSpLocks/>
            </p:cNvCxnSpPr>
            <p:nvPr userDrawn="1"/>
          </p:nvCxnSpPr>
          <p:spPr>
            <a:xfrm>
              <a:off x="628538" y="3855720"/>
              <a:ext cx="66751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8">
              <a:extLst>
                <a:ext uri="{FF2B5EF4-FFF2-40B4-BE49-F238E27FC236}">
                  <a16:creationId xmlns="" xmlns:a16="http://schemas.microsoft.com/office/drawing/2014/main" id="{DBEECB60-E8C1-4EEE-BB52-2FD68B2AA7AC}"/>
                </a:ext>
              </a:extLst>
            </p:cNvPr>
            <p:cNvCxnSpPr>
              <a:cxnSpLocks/>
            </p:cNvCxnSpPr>
            <p:nvPr userDrawn="1"/>
          </p:nvCxnSpPr>
          <p:spPr>
            <a:xfrm>
              <a:off x="293904" y="3992880"/>
              <a:ext cx="66751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3872239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2DBCD7F-7D20-4196-9BC8-1812FB8B2427}"/>
              </a:ext>
            </a:extLst>
          </p:cNvPr>
          <p:cNvSpPr>
            <a:spLocks noGrp="1"/>
          </p:cNvSpPr>
          <p:nvPr>
            <p:ph type="ctrTitle"/>
          </p:nvPr>
        </p:nvSpPr>
        <p:spPr/>
        <p:txBody>
          <a:bodyPr/>
          <a:lstStyle/>
          <a:p>
            <a:r>
              <a:rPr lang="en-US" dirty="0"/>
              <a:t>Plug-N-Harvest</a:t>
            </a:r>
          </a:p>
        </p:txBody>
      </p:sp>
      <p:sp>
        <p:nvSpPr>
          <p:cNvPr id="3" name="Υπότιτλος 2">
            <a:extLst>
              <a:ext uri="{FF2B5EF4-FFF2-40B4-BE49-F238E27FC236}">
                <a16:creationId xmlns="" xmlns:a16="http://schemas.microsoft.com/office/drawing/2014/main" id="{A48DEC19-20EE-4472-A437-E401CB2019D2}"/>
              </a:ext>
            </a:extLst>
          </p:cNvPr>
          <p:cNvSpPr>
            <a:spLocks noGrp="1"/>
          </p:cNvSpPr>
          <p:nvPr>
            <p:ph type="subTitle" idx="1"/>
          </p:nvPr>
        </p:nvSpPr>
        <p:spPr>
          <a:xfrm>
            <a:off x="1100050" y="4107180"/>
            <a:ext cx="11091949" cy="1645919"/>
          </a:xfrm>
        </p:spPr>
        <p:txBody>
          <a:bodyPr>
            <a:normAutofit fontScale="92500" lnSpcReduction="10000"/>
          </a:bodyPr>
          <a:lstStyle/>
          <a:p>
            <a:r>
              <a:rPr lang="en-US" dirty="0" smtClean="0"/>
              <a:t>WP</a:t>
            </a:r>
            <a:r>
              <a:rPr lang="en-US" dirty="0">
                <a:solidFill>
                  <a:schemeClr val="accent5">
                    <a:lumMod val="75000"/>
                  </a:schemeClr>
                </a:solidFill>
              </a:rPr>
              <a:t>6</a:t>
            </a:r>
            <a:r>
              <a:rPr lang="en-US" dirty="0" smtClean="0"/>
              <a:t> – </a:t>
            </a:r>
            <a:r>
              <a:rPr lang="en-US" dirty="0" smtClean="0">
                <a:solidFill>
                  <a:schemeClr val="accent5">
                    <a:lumMod val="75000"/>
                  </a:schemeClr>
                </a:solidFill>
              </a:rPr>
              <a:t>dissemination of results and communication</a:t>
            </a:r>
            <a:endParaRPr lang="en-US" dirty="0">
              <a:solidFill>
                <a:schemeClr val="accent5">
                  <a:lumMod val="75000"/>
                </a:schemeClr>
              </a:solidFill>
            </a:endParaRPr>
          </a:p>
          <a:p>
            <a:r>
              <a:rPr lang="en-US" dirty="0"/>
              <a:t>ORGANIZATION: </a:t>
            </a:r>
            <a:r>
              <a:rPr lang="en-US" dirty="0">
                <a:solidFill>
                  <a:schemeClr val="accent5">
                    <a:lumMod val="75000"/>
                  </a:schemeClr>
                </a:solidFill>
              </a:rPr>
              <a:t>Centre for Research </a:t>
            </a:r>
            <a:r>
              <a:rPr lang="en-US" dirty="0" smtClean="0">
                <a:solidFill>
                  <a:schemeClr val="accent5">
                    <a:lumMod val="75000"/>
                  </a:schemeClr>
                </a:solidFill>
              </a:rPr>
              <a:t>&amp; Technology Hellas / CERTH</a:t>
            </a:r>
            <a:r>
              <a:rPr lang="en-US" dirty="0"/>
              <a:t/>
            </a:r>
            <a:br>
              <a:rPr lang="en-US" dirty="0"/>
            </a:br>
            <a:r>
              <a:rPr lang="en-US" dirty="0"/>
              <a:t>PRESENTER(S): </a:t>
            </a:r>
            <a:r>
              <a:rPr lang="en-US" dirty="0" smtClean="0">
                <a:solidFill>
                  <a:schemeClr val="accent5">
                    <a:lumMod val="75000"/>
                  </a:schemeClr>
                </a:solidFill>
              </a:rPr>
              <a:t>CHRISTOS RAVANIS</a:t>
            </a:r>
            <a:r>
              <a:rPr lang="en-US" dirty="0"/>
              <a:t/>
            </a:r>
            <a:br>
              <a:rPr lang="en-US" dirty="0"/>
            </a:br>
            <a:r>
              <a:rPr lang="en-US" dirty="0"/>
              <a:t>MEETING: </a:t>
            </a:r>
            <a:r>
              <a:rPr lang="en-US" dirty="0">
                <a:solidFill>
                  <a:schemeClr val="accent5">
                    <a:lumMod val="75000"/>
                  </a:schemeClr>
                </a:solidFill>
              </a:rPr>
              <a:t>Kickoff Meeting, Aachen, 21-22 September 2017</a:t>
            </a:r>
          </a:p>
        </p:txBody>
      </p:sp>
      <p:sp>
        <p:nvSpPr>
          <p:cNvPr id="5" name="Θέση υποσέλιδου 4">
            <a:extLst>
              <a:ext uri="{FF2B5EF4-FFF2-40B4-BE49-F238E27FC236}">
                <a16:creationId xmlns="" xmlns:a16="http://schemas.microsoft.com/office/drawing/2014/main" id="{D5FF99D1-84A9-4976-8182-294B238D6EE2}"/>
              </a:ext>
            </a:extLst>
          </p:cNvPr>
          <p:cNvSpPr>
            <a:spLocks noGrp="1"/>
          </p:cNvSpPr>
          <p:nvPr>
            <p:ph type="ftr" sz="quarter" idx="11"/>
          </p:nvPr>
        </p:nvSpPr>
        <p:spPr/>
        <p:txBody>
          <a:bodyPr/>
          <a:lstStyle/>
          <a:p>
            <a:r>
              <a:rPr lang="en-US" dirty="0"/>
              <a:t>PLUG-N-HARVEST</a:t>
            </a:r>
            <a:br>
              <a:rPr lang="en-US" dirty="0"/>
            </a:br>
            <a:r>
              <a:rPr lang="en-US" dirty="0"/>
              <a:t>ID: 768735 - H2020-EU.2.1.5.2.</a:t>
            </a:r>
          </a:p>
        </p:txBody>
      </p:sp>
      <p:sp>
        <p:nvSpPr>
          <p:cNvPr id="6" name="Θέση αριθμού διαφάνειας 5">
            <a:extLst>
              <a:ext uri="{FF2B5EF4-FFF2-40B4-BE49-F238E27FC236}">
                <a16:creationId xmlns="" xmlns:a16="http://schemas.microsoft.com/office/drawing/2014/main" id="{787BD775-B4D9-4270-A9E3-0DC387B92D30}"/>
              </a:ext>
            </a:extLst>
          </p:cNvPr>
          <p:cNvSpPr>
            <a:spLocks noGrp="1"/>
          </p:cNvSpPr>
          <p:nvPr>
            <p:ph type="sldNum" sz="quarter" idx="12"/>
          </p:nvPr>
        </p:nvSpPr>
        <p:spPr/>
        <p:txBody>
          <a:bodyPr/>
          <a:lstStyle/>
          <a:p>
            <a:fld id="{76F34D8A-136C-4FA7-8325-F06DF2D5CB3D}" type="slidenum">
              <a:rPr lang="en-US" smtClean="0"/>
              <a:t>1</a:t>
            </a:fld>
            <a:endParaRPr lang="en-US" dirty="0"/>
          </a:p>
        </p:txBody>
      </p:sp>
      <p:sp>
        <p:nvSpPr>
          <p:cNvPr id="7" name="Θέση ημερομηνίας 6">
            <a:extLst>
              <a:ext uri="{FF2B5EF4-FFF2-40B4-BE49-F238E27FC236}">
                <a16:creationId xmlns="" xmlns:a16="http://schemas.microsoft.com/office/drawing/2014/main" id="{4D7DA1C9-26DB-449F-ADE0-21AB89CB6723}"/>
              </a:ext>
            </a:extLst>
          </p:cNvPr>
          <p:cNvSpPr>
            <a:spLocks noGrp="1"/>
          </p:cNvSpPr>
          <p:nvPr>
            <p:ph type="dt" sz="half" idx="10"/>
          </p:nvPr>
        </p:nvSpPr>
        <p:spPr/>
        <p:txBody>
          <a:bodyPr/>
          <a:lstStyle/>
          <a:p>
            <a:fld id="{9044F413-7363-4B3F-8E37-84E697FEFBCB}" type="datetime4">
              <a:rPr lang="en-US" smtClean="0"/>
              <a:t>September 25, 2017</a:t>
            </a:fld>
            <a:endParaRPr lang="en-US" dirty="0"/>
          </a:p>
        </p:txBody>
      </p:sp>
    </p:spTree>
    <p:extLst>
      <p:ext uri="{BB962C8B-B14F-4D97-AF65-F5344CB8AC3E}">
        <p14:creationId xmlns:p14="http://schemas.microsoft.com/office/powerpoint/2010/main" val="223542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4010" y="1845734"/>
            <a:ext cx="10284084" cy="4023360"/>
          </a:xfrm>
        </p:spPr>
        <p:txBody>
          <a:bodyPr>
            <a:noAutofit/>
          </a:bodyPr>
          <a:lstStyle/>
          <a:p>
            <a:endParaRPr lang="el-GR" sz="2400" dirty="0">
              <a:latin typeface="+mj-lt"/>
            </a:endParaRPr>
          </a:p>
          <a:p>
            <a:pPr>
              <a:buFont typeface="Courier New" panose="02070309020205020404" pitchFamily="49" charset="0"/>
              <a:buChar char="o"/>
            </a:pPr>
            <a:r>
              <a:rPr lang="en-US" sz="2400" dirty="0" smtClean="0">
                <a:latin typeface="+mj-lt"/>
              </a:rPr>
              <a:t> Develop </a:t>
            </a:r>
            <a:r>
              <a:rPr lang="en-US" sz="2400" dirty="0">
                <a:latin typeface="+mj-lt"/>
              </a:rPr>
              <a:t>the PLUG-N-HARVEST strategy for diffusing knowledge generated in the frame of the project, by designing specific activities for each target group, accompanied with a concrete data management plan. </a:t>
            </a:r>
            <a:r>
              <a:rPr lang="en-US" sz="2400" dirty="0" smtClean="0">
                <a:latin typeface="+mj-lt"/>
              </a:rPr>
              <a:t/>
            </a:r>
            <a:br>
              <a:rPr lang="en-US" sz="2400" dirty="0" smtClean="0">
                <a:latin typeface="+mj-lt"/>
              </a:rPr>
            </a:br>
            <a:endParaRPr lang="en-US" sz="2400" dirty="0">
              <a:latin typeface="+mj-lt"/>
            </a:endParaRPr>
          </a:p>
          <a:p>
            <a:pPr>
              <a:buFont typeface="Courier New" panose="02070309020205020404" pitchFamily="49" charset="0"/>
              <a:buChar char="o"/>
            </a:pPr>
            <a:r>
              <a:rPr lang="en-US" sz="2400" dirty="0" smtClean="0">
                <a:latin typeface="+mj-lt"/>
              </a:rPr>
              <a:t> Accounting </a:t>
            </a:r>
            <a:r>
              <a:rPr lang="en-US" sz="2400" dirty="0">
                <a:latin typeface="+mj-lt"/>
              </a:rPr>
              <a:t>and actively managing credible dissemination channels, in accordance to the defined dissemination and business plans, for satisfying the commercialization purposes of the project based on market analysis</a:t>
            </a:r>
            <a:r>
              <a:rPr lang="en-US" sz="2400" dirty="0" smtClean="0">
                <a:latin typeface="+mj-lt"/>
              </a:rPr>
              <a:t>.</a:t>
            </a:r>
            <a:br>
              <a:rPr lang="en-US" sz="2400" dirty="0" smtClean="0">
                <a:latin typeface="+mj-lt"/>
              </a:rPr>
            </a:br>
            <a:r>
              <a:rPr lang="en-US" sz="2400" dirty="0" smtClean="0">
                <a:latin typeface="+mj-lt"/>
              </a:rPr>
              <a:t> </a:t>
            </a:r>
            <a:endParaRPr lang="en-US" sz="2400" dirty="0">
              <a:latin typeface="+mj-lt"/>
            </a:endParaRPr>
          </a:p>
          <a:p>
            <a:pPr>
              <a:buFont typeface="Courier New" panose="02070309020205020404" pitchFamily="49" charset="0"/>
              <a:buChar char="o"/>
            </a:pPr>
            <a:r>
              <a:rPr lang="en-US" sz="2400" dirty="0" smtClean="0">
                <a:latin typeface="+mj-lt"/>
              </a:rPr>
              <a:t> Develop </a:t>
            </a:r>
            <a:r>
              <a:rPr lang="en-US" sz="2400" dirty="0">
                <a:latin typeface="+mj-lt"/>
              </a:rPr>
              <a:t>and launch the project website and social media presence. </a:t>
            </a:r>
          </a:p>
          <a:p>
            <a:r>
              <a:rPr lang="el-GR" sz="2400" dirty="0">
                <a:latin typeface="+mj-lt"/>
              </a:rPr>
              <a:t>	</a:t>
            </a:r>
          </a:p>
          <a:p>
            <a:endParaRPr lang="el-GR" sz="2400" dirty="0">
              <a:latin typeface="+mj-lt"/>
            </a:endParaRPr>
          </a:p>
        </p:txBody>
      </p:sp>
      <p:sp>
        <p:nvSpPr>
          <p:cNvPr id="3" name="Footer Placeholder 2"/>
          <p:cNvSpPr>
            <a:spLocks noGrp="1"/>
          </p:cNvSpPr>
          <p:nvPr>
            <p:ph type="ftr" sz="quarter" idx="11"/>
          </p:nvPr>
        </p:nvSpPr>
        <p:spPr/>
        <p:txBody>
          <a:bodyPr/>
          <a:lstStyle/>
          <a:p>
            <a:r>
              <a:rPr lang="sv-SE" smtClean="0"/>
              <a:t>PLUG-N-HARVEST</a:t>
            </a:r>
            <a:br>
              <a:rPr lang="sv-SE" smtClean="0"/>
            </a:br>
            <a:r>
              <a:rPr lang="sv-SE" smtClean="0"/>
              <a:t>ID: 768735 - H2020-EU.2.1.5.2.</a:t>
            </a:r>
            <a:endParaRPr lang="sv-SE" dirty="0"/>
          </a:p>
        </p:txBody>
      </p:sp>
      <p:sp>
        <p:nvSpPr>
          <p:cNvPr id="4" name="Slide Number Placeholder 3"/>
          <p:cNvSpPr>
            <a:spLocks noGrp="1"/>
          </p:cNvSpPr>
          <p:nvPr>
            <p:ph type="sldNum" sz="quarter" idx="12"/>
          </p:nvPr>
        </p:nvSpPr>
        <p:spPr/>
        <p:txBody>
          <a:bodyPr/>
          <a:lstStyle/>
          <a:p>
            <a:fld id="{76F34D8A-136C-4FA7-8325-F06DF2D5CB3D}" type="slidenum">
              <a:rPr lang="en-US" smtClean="0"/>
              <a:t>2</a:t>
            </a:fld>
            <a:endParaRPr lang="en-US"/>
          </a:p>
        </p:txBody>
      </p:sp>
      <p:sp>
        <p:nvSpPr>
          <p:cNvPr id="5" name="Title 4"/>
          <p:cNvSpPr>
            <a:spLocks noGrp="1"/>
          </p:cNvSpPr>
          <p:nvPr>
            <p:ph type="title"/>
          </p:nvPr>
        </p:nvSpPr>
        <p:spPr/>
        <p:txBody>
          <a:bodyPr/>
          <a:lstStyle/>
          <a:p>
            <a:r>
              <a:rPr lang="en-US" dirty="0" smtClean="0"/>
              <a:t>WP6 </a:t>
            </a:r>
            <a:r>
              <a:rPr lang="en-US" dirty="0"/>
              <a:t>Main Objectives</a:t>
            </a:r>
            <a:endParaRPr lang="el-GR" dirty="0"/>
          </a:p>
        </p:txBody>
      </p:sp>
    </p:spTree>
    <p:extLst>
      <p:ext uri="{BB962C8B-B14F-4D97-AF65-F5344CB8AC3E}">
        <p14:creationId xmlns:p14="http://schemas.microsoft.com/office/powerpoint/2010/main" val="2363814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sv-SE"/>
              <a:t>PLUG-N-HARVEST</a:t>
            </a:r>
            <a:br>
              <a:rPr lang="sv-SE"/>
            </a:br>
            <a:r>
              <a:rPr lang="sv-SE"/>
              <a:t>ID: 768735 - H2020-EU.2.1.5.2.</a:t>
            </a:r>
            <a:endParaRPr lang="sv-SE" dirty="0"/>
          </a:p>
        </p:txBody>
      </p:sp>
      <p:sp>
        <p:nvSpPr>
          <p:cNvPr id="4" name="Slide Number Placeholder 3"/>
          <p:cNvSpPr>
            <a:spLocks noGrp="1"/>
          </p:cNvSpPr>
          <p:nvPr>
            <p:ph type="sldNum" sz="quarter" idx="12"/>
          </p:nvPr>
        </p:nvSpPr>
        <p:spPr/>
        <p:txBody>
          <a:bodyPr/>
          <a:lstStyle/>
          <a:p>
            <a:fld id="{76F34D8A-136C-4FA7-8325-F06DF2D5CB3D}" type="slidenum">
              <a:rPr lang="en-US" smtClean="0"/>
              <a:t>3</a:t>
            </a:fld>
            <a:endParaRPr lang="en-US"/>
          </a:p>
        </p:txBody>
      </p:sp>
      <p:sp>
        <p:nvSpPr>
          <p:cNvPr id="5" name="Title 4"/>
          <p:cNvSpPr>
            <a:spLocks noGrp="1"/>
          </p:cNvSpPr>
          <p:nvPr>
            <p:ph type="title"/>
          </p:nvPr>
        </p:nvSpPr>
        <p:spPr/>
        <p:txBody>
          <a:bodyPr/>
          <a:lstStyle/>
          <a:p>
            <a:r>
              <a:rPr lang="en-US" dirty="0"/>
              <a:t>Involved partners</a:t>
            </a:r>
          </a:p>
        </p:txBody>
      </p:sp>
      <p:graphicFrame>
        <p:nvGraphicFramePr>
          <p:cNvPr id="6" name="Table 5"/>
          <p:cNvGraphicFramePr>
            <a:graphicFrameLocks noGrp="1"/>
          </p:cNvGraphicFramePr>
          <p:nvPr>
            <p:extLst>
              <p:ext uri="{D42A27DB-BD31-4B8C-83A1-F6EECF244321}">
                <p14:modId xmlns:p14="http://schemas.microsoft.com/office/powerpoint/2010/main" val="1952107389"/>
              </p:ext>
            </p:extLst>
          </p:nvPr>
        </p:nvGraphicFramePr>
        <p:xfrm>
          <a:off x="488492" y="2305050"/>
          <a:ext cx="11388439" cy="3257550"/>
        </p:xfrm>
        <a:graphic>
          <a:graphicData uri="http://schemas.openxmlformats.org/drawingml/2006/table">
            <a:tbl>
              <a:tblPr firstRow="1" bandRow="1">
                <a:tableStyleId>{6E25E649-3F16-4E02-A733-19D2CDBF48F0}</a:tableStyleId>
              </a:tblPr>
              <a:tblGrid>
                <a:gridCol w="6465651">
                  <a:extLst>
                    <a:ext uri="{9D8B030D-6E8A-4147-A177-3AD203B41FA5}">
                      <a16:colId xmlns="" xmlns:a16="http://schemas.microsoft.com/office/drawing/2014/main" val="20000"/>
                    </a:ext>
                  </a:extLst>
                </a:gridCol>
                <a:gridCol w="378676">
                  <a:extLst>
                    <a:ext uri="{9D8B030D-6E8A-4147-A177-3AD203B41FA5}">
                      <a16:colId xmlns="" xmlns:a16="http://schemas.microsoft.com/office/drawing/2014/main" val="20001"/>
                    </a:ext>
                  </a:extLst>
                </a:gridCol>
                <a:gridCol w="378676">
                  <a:extLst>
                    <a:ext uri="{9D8B030D-6E8A-4147-A177-3AD203B41FA5}">
                      <a16:colId xmlns="" xmlns:a16="http://schemas.microsoft.com/office/drawing/2014/main" val="20002"/>
                    </a:ext>
                  </a:extLst>
                </a:gridCol>
                <a:gridCol w="378676">
                  <a:extLst>
                    <a:ext uri="{9D8B030D-6E8A-4147-A177-3AD203B41FA5}">
                      <a16:colId xmlns="" xmlns:a16="http://schemas.microsoft.com/office/drawing/2014/main" val="20003"/>
                    </a:ext>
                  </a:extLst>
                </a:gridCol>
                <a:gridCol w="378676">
                  <a:extLst>
                    <a:ext uri="{9D8B030D-6E8A-4147-A177-3AD203B41FA5}">
                      <a16:colId xmlns="" xmlns:a16="http://schemas.microsoft.com/office/drawing/2014/main" val="20004"/>
                    </a:ext>
                  </a:extLst>
                </a:gridCol>
                <a:gridCol w="378676">
                  <a:extLst>
                    <a:ext uri="{9D8B030D-6E8A-4147-A177-3AD203B41FA5}">
                      <a16:colId xmlns="" xmlns:a16="http://schemas.microsoft.com/office/drawing/2014/main" val="20005"/>
                    </a:ext>
                  </a:extLst>
                </a:gridCol>
                <a:gridCol w="378676">
                  <a:extLst>
                    <a:ext uri="{9D8B030D-6E8A-4147-A177-3AD203B41FA5}">
                      <a16:colId xmlns="" xmlns:a16="http://schemas.microsoft.com/office/drawing/2014/main" val="20006"/>
                    </a:ext>
                  </a:extLst>
                </a:gridCol>
                <a:gridCol w="378676">
                  <a:extLst>
                    <a:ext uri="{9D8B030D-6E8A-4147-A177-3AD203B41FA5}">
                      <a16:colId xmlns="" xmlns:a16="http://schemas.microsoft.com/office/drawing/2014/main" val="20007"/>
                    </a:ext>
                  </a:extLst>
                </a:gridCol>
                <a:gridCol w="378676">
                  <a:extLst>
                    <a:ext uri="{9D8B030D-6E8A-4147-A177-3AD203B41FA5}">
                      <a16:colId xmlns="" xmlns:a16="http://schemas.microsoft.com/office/drawing/2014/main" val="20008"/>
                    </a:ext>
                  </a:extLst>
                </a:gridCol>
                <a:gridCol w="378676">
                  <a:extLst>
                    <a:ext uri="{9D8B030D-6E8A-4147-A177-3AD203B41FA5}">
                      <a16:colId xmlns="" xmlns:a16="http://schemas.microsoft.com/office/drawing/2014/main" val="20009"/>
                    </a:ext>
                  </a:extLst>
                </a:gridCol>
                <a:gridCol w="378676">
                  <a:extLst>
                    <a:ext uri="{9D8B030D-6E8A-4147-A177-3AD203B41FA5}">
                      <a16:colId xmlns="" xmlns:a16="http://schemas.microsoft.com/office/drawing/2014/main" val="20010"/>
                    </a:ext>
                  </a:extLst>
                </a:gridCol>
                <a:gridCol w="378676">
                  <a:extLst>
                    <a:ext uri="{9D8B030D-6E8A-4147-A177-3AD203B41FA5}">
                      <a16:colId xmlns="" xmlns:a16="http://schemas.microsoft.com/office/drawing/2014/main" val="20011"/>
                    </a:ext>
                  </a:extLst>
                </a:gridCol>
                <a:gridCol w="378676">
                  <a:extLst>
                    <a:ext uri="{9D8B030D-6E8A-4147-A177-3AD203B41FA5}">
                      <a16:colId xmlns="" xmlns:a16="http://schemas.microsoft.com/office/drawing/2014/main" val="20012"/>
                    </a:ext>
                  </a:extLst>
                </a:gridCol>
                <a:gridCol w="378676">
                  <a:extLst>
                    <a:ext uri="{9D8B030D-6E8A-4147-A177-3AD203B41FA5}">
                      <a16:colId xmlns="" xmlns:a16="http://schemas.microsoft.com/office/drawing/2014/main" val="20013"/>
                    </a:ext>
                  </a:extLst>
                </a:gridCol>
              </a:tblGrid>
              <a:tr h="1452054">
                <a:tc>
                  <a:txBody>
                    <a:bodyPr/>
                    <a:lstStyle/>
                    <a:p>
                      <a:pPr algn="ctr"/>
                      <a:endParaRPr lang="en-US" sz="2000" baseline="0" dirty="0"/>
                    </a:p>
                  </a:txBody>
                  <a:tcPr vert="vert270" anchor="ctr"/>
                </a:tc>
                <a:tc>
                  <a:txBody>
                    <a:bodyPr/>
                    <a:lstStyle/>
                    <a:p>
                      <a:pPr algn="ctr"/>
                      <a:r>
                        <a:rPr lang="en-US" sz="1800" baseline="0" dirty="0"/>
                        <a:t>CERTH</a:t>
                      </a:r>
                    </a:p>
                  </a:txBody>
                  <a:tcPr vert="vert270" anchor="ctr"/>
                </a:tc>
                <a:tc>
                  <a:txBody>
                    <a:bodyPr/>
                    <a:lstStyle/>
                    <a:p>
                      <a:pPr algn="ctr"/>
                      <a:r>
                        <a:rPr lang="en-US" sz="1800" baseline="0" dirty="0"/>
                        <a:t>RWTH</a:t>
                      </a:r>
                    </a:p>
                  </a:txBody>
                  <a:tcPr vert="vert270" anchor="ctr"/>
                </a:tc>
                <a:tc>
                  <a:txBody>
                    <a:bodyPr/>
                    <a:lstStyle/>
                    <a:p>
                      <a:pPr algn="ctr"/>
                      <a:r>
                        <a:rPr lang="en-US" sz="1800" baseline="0" dirty="0"/>
                        <a:t>CU</a:t>
                      </a:r>
                    </a:p>
                  </a:txBody>
                  <a:tcPr vert="vert270" anchor="ctr"/>
                </a:tc>
                <a:tc>
                  <a:txBody>
                    <a:bodyPr/>
                    <a:lstStyle/>
                    <a:p>
                      <a:pPr algn="ctr"/>
                      <a:r>
                        <a:rPr lang="en-US" sz="1800" baseline="0" dirty="0"/>
                        <a:t>ALUMIL</a:t>
                      </a:r>
                    </a:p>
                  </a:txBody>
                  <a:tcPr vert="vert270" anchor="ctr"/>
                </a:tc>
                <a:tc>
                  <a:txBody>
                    <a:bodyPr/>
                    <a:lstStyle/>
                    <a:p>
                      <a:pPr algn="ctr"/>
                      <a:r>
                        <a:rPr lang="en-US" sz="1800" baseline="0" dirty="0"/>
                        <a:t>AIGUASOL</a:t>
                      </a:r>
                    </a:p>
                  </a:txBody>
                  <a:tcPr vert="vert270" anchor="ctr"/>
                </a:tc>
                <a:tc>
                  <a:txBody>
                    <a:bodyPr/>
                    <a:lstStyle/>
                    <a:p>
                      <a:pPr algn="ctr"/>
                      <a:r>
                        <a:rPr lang="en-US" sz="1800" baseline="0" dirty="0"/>
                        <a:t>ODINS</a:t>
                      </a:r>
                    </a:p>
                  </a:txBody>
                  <a:tcPr vert="vert270" anchor="ctr"/>
                </a:tc>
                <a:tc>
                  <a:txBody>
                    <a:bodyPr/>
                    <a:lstStyle/>
                    <a:p>
                      <a:pPr algn="ctr"/>
                      <a:r>
                        <a:rPr lang="en-US" sz="1800" baseline="0" dirty="0"/>
                        <a:t>SIEMENS</a:t>
                      </a:r>
                    </a:p>
                  </a:txBody>
                  <a:tcPr vert="vert270" anchor="ctr"/>
                </a:tc>
                <a:tc>
                  <a:txBody>
                    <a:bodyPr/>
                    <a:lstStyle/>
                    <a:p>
                      <a:pPr algn="ctr"/>
                      <a:r>
                        <a:rPr lang="en-US" sz="1800" baseline="0" dirty="0"/>
                        <a:t>ETRA</a:t>
                      </a:r>
                    </a:p>
                  </a:txBody>
                  <a:tcPr vert="vert270" anchor="ctr"/>
                </a:tc>
                <a:tc>
                  <a:txBody>
                    <a:bodyPr/>
                    <a:lstStyle/>
                    <a:p>
                      <a:pPr algn="ctr"/>
                      <a:r>
                        <a:rPr lang="en-US" sz="1800" baseline="0" dirty="0"/>
                        <a:t>ET</a:t>
                      </a:r>
                    </a:p>
                  </a:txBody>
                  <a:tcPr vert="vert270" anchor="ctr"/>
                </a:tc>
                <a:tc>
                  <a:txBody>
                    <a:bodyPr/>
                    <a:lstStyle/>
                    <a:p>
                      <a:pPr algn="ctr"/>
                      <a:r>
                        <a:rPr lang="en-US" sz="1800" baseline="0" dirty="0"/>
                        <a:t>EIG</a:t>
                      </a:r>
                    </a:p>
                  </a:txBody>
                  <a:tcPr vert="vert270" anchor="ctr"/>
                </a:tc>
                <a:tc>
                  <a:txBody>
                    <a:bodyPr/>
                    <a:lstStyle/>
                    <a:p>
                      <a:pPr algn="ctr"/>
                      <a:r>
                        <a:rPr lang="en-US" sz="1800" baseline="0" dirty="0"/>
                        <a:t>AHC</a:t>
                      </a:r>
                    </a:p>
                  </a:txBody>
                  <a:tcPr vert="vert270" anchor="ctr"/>
                </a:tc>
                <a:tc>
                  <a:txBody>
                    <a:bodyPr/>
                    <a:lstStyle/>
                    <a:p>
                      <a:pPr algn="ctr"/>
                      <a:r>
                        <a:rPr lang="en-US" sz="1800" baseline="0" dirty="0"/>
                        <a:t>RMW</a:t>
                      </a:r>
                    </a:p>
                  </a:txBody>
                  <a:tcPr vert="vert270" anchor="ctr"/>
                </a:tc>
                <a:tc>
                  <a:txBody>
                    <a:bodyPr/>
                    <a:lstStyle/>
                    <a:p>
                      <a:pPr algn="ctr"/>
                      <a:r>
                        <a:rPr lang="en-US" sz="1800" baseline="0" dirty="0"/>
                        <a:t>CCC</a:t>
                      </a:r>
                    </a:p>
                  </a:txBody>
                  <a:tcPr vert="vert270" anchor="ctr"/>
                </a:tc>
                <a:extLst>
                  <a:ext uri="{0D108BD9-81ED-4DB2-BD59-A6C34878D82A}">
                    <a16:rowId xmlns="" xmlns:a16="http://schemas.microsoft.com/office/drawing/2014/main" val="10000"/>
                  </a:ext>
                </a:extLst>
              </a:tr>
              <a:tr h="886901">
                <a:tc>
                  <a:txBody>
                    <a:bodyPr/>
                    <a:lstStyle/>
                    <a:p>
                      <a:pPr algn="l"/>
                      <a:r>
                        <a:rPr lang="en-US" sz="2400" dirty="0" smtClean="0"/>
                        <a:t>T6.1 – Dissemination &amp; Data Management Plans</a:t>
                      </a:r>
                      <a:endParaRPr lang="en-US" sz="2400" dirty="0"/>
                    </a:p>
                  </a:txBody>
                  <a:tcPr anchor="ctr"/>
                </a:tc>
                <a:tc>
                  <a:txBody>
                    <a:bodyPr/>
                    <a:lstStyle/>
                    <a:p>
                      <a:pPr algn="ctr" fontAlgn="ctr"/>
                      <a:r>
                        <a:rPr lang="ca-ES" sz="2400" b="0" i="0" u="none" strike="noStrike" dirty="0">
                          <a:effectLst/>
                          <a:latin typeface="+mn-lt"/>
                        </a:rPr>
                        <a:t> </a:t>
                      </a:r>
                      <a:r>
                        <a:rPr lang="ca-ES" sz="2400" b="1" i="0" u="none" strike="noStrike" dirty="0" smtClean="0">
                          <a:solidFill>
                            <a:srgbClr val="FF0000"/>
                          </a:solidFill>
                          <a:effectLst/>
                          <a:latin typeface="+mn-lt"/>
                        </a:rPr>
                        <a:t>4</a:t>
                      </a:r>
                      <a:endParaRPr lang="ca-ES" sz="2400" b="1" i="0" u="none" strike="noStrike" dirty="0">
                        <a:solidFill>
                          <a:srgbClr val="FF0000"/>
                        </a:solidFill>
                        <a:effectLst/>
                        <a:latin typeface="+mn-lt"/>
                      </a:endParaRPr>
                    </a:p>
                  </a:txBody>
                  <a:tcPr marL="0" marR="0" marT="0" marB="0" anchor="ctr"/>
                </a:tc>
                <a:tc>
                  <a:txBody>
                    <a:bodyPr/>
                    <a:lstStyle/>
                    <a:p>
                      <a:pPr algn="ctr" fontAlgn="ctr"/>
                      <a:r>
                        <a:rPr lang="ca-ES" sz="2400" b="0" i="0" u="none" strike="noStrike" dirty="0" smtClean="0">
                          <a:effectLst/>
                          <a:latin typeface="+mn-lt"/>
                        </a:rPr>
                        <a:t>2</a:t>
                      </a:r>
                      <a:endParaRPr lang="ca-ES" sz="2400" b="0" i="0" u="none" strike="noStrike" dirty="0">
                        <a:effectLst/>
                        <a:latin typeface="+mn-lt"/>
                      </a:endParaRPr>
                    </a:p>
                  </a:txBody>
                  <a:tcPr marL="0" marR="0" marT="0" marB="0" anchor="ctr"/>
                </a:tc>
                <a:tc>
                  <a:txBody>
                    <a:bodyPr/>
                    <a:lstStyle/>
                    <a:p>
                      <a:pPr algn="ctr" fontAlgn="ctr"/>
                      <a:r>
                        <a:rPr lang="ca-ES" sz="2400" b="0" i="0" u="none" strike="noStrike" dirty="0" smtClean="0">
                          <a:effectLst/>
                          <a:latin typeface="+mn-lt"/>
                        </a:rPr>
                        <a:t>1</a:t>
                      </a:r>
                      <a:endParaRPr lang="ca-ES" sz="2400" b="0" i="0" u="none" strike="noStrike" dirty="0">
                        <a:effectLst/>
                        <a:latin typeface="+mn-lt"/>
                      </a:endParaRPr>
                    </a:p>
                  </a:txBody>
                  <a:tcPr marL="0" marR="0" marT="0" marB="0" anchor="ctr"/>
                </a:tc>
                <a:tc>
                  <a:txBody>
                    <a:bodyPr/>
                    <a:lstStyle/>
                    <a:p>
                      <a:pPr algn="ctr" fontAlgn="ctr"/>
                      <a:r>
                        <a:rPr lang="ca-ES" sz="2400" b="0" i="0" u="none" strike="noStrike" dirty="0" smtClean="0">
                          <a:effectLst/>
                          <a:latin typeface="+mn-lt"/>
                        </a:rPr>
                        <a:t>1</a:t>
                      </a:r>
                      <a:endParaRPr lang="ca-ES" sz="2400" b="0" i="0" u="none" strike="noStrike" dirty="0">
                        <a:effectLst/>
                        <a:latin typeface="+mn-lt"/>
                      </a:endParaRPr>
                    </a:p>
                  </a:txBody>
                  <a:tcPr marL="0" marR="0" marT="0" marB="0" anchor="ctr"/>
                </a:tc>
                <a:tc>
                  <a:txBody>
                    <a:bodyPr/>
                    <a:lstStyle/>
                    <a:p>
                      <a:pPr algn="ctr" fontAlgn="ctr"/>
                      <a:r>
                        <a:rPr lang="ca-ES" sz="2400" b="0" i="0" u="none" strike="noStrike" dirty="0" smtClean="0">
                          <a:effectLst/>
                          <a:latin typeface="+mn-lt"/>
                        </a:rPr>
                        <a:t>2</a:t>
                      </a:r>
                      <a:endParaRPr lang="ca-ES" sz="2400" b="0" i="0" u="none" strike="noStrike" dirty="0">
                        <a:effectLst/>
                        <a:latin typeface="+mn-lt"/>
                      </a:endParaRPr>
                    </a:p>
                  </a:txBody>
                  <a:tcPr marL="0" marR="0" marT="0" marB="0" anchor="ctr"/>
                </a:tc>
                <a:tc>
                  <a:txBody>
                    <a:bodyPr/>
                    <a:lstStyle/>
                    <a:p>
                      <a:pPr algn="ctr" fontAlgn="ctr"/>
                      <a:r>
                        <a:rPr lang="ca-ES" sz="2400" b="0" i="0" u="none" strike="noStrike" dirty="0" smtClean="0">
                          <a:effectLst/>
                          <a:latin typeface="+mn-lt"/>
                        </a:rPr>
                        <a:t>1</a:t>
                      </a:r>
                      <a:endParaRPr lang="ca-ES" sz="2400" b="0" i="0" u="none" strike="noStrike" dirty="0">
                        <a:effectLst/>
                        <a:latin typeface="+mn-lt"/>
                      </a:endParaRPr>
                    </a:p>
                  </a:txBody>
                  <a:tcPr marL="0" marR="0" marT="0" marB="0" anchor="ctr"/>
                </a:tc>
                <a:tc>
                  <a:txBody>
                    <a:bodyPr/>
                    <a:lstStyle/>
                    <a:p>
                      <a:pPr algn="ctr" fontAlgn="ctr"/>
                      <a:r>
                        <a:rPr lang="ca-ES" sz="2400" b="0" i="0" u="none" strike="noStrike" dirty="0" smtClean="0">
                          <a:effectLst/>
                          <a:latin typeface="+mn-lt"/>
                        </a:rPr>
                        <a:t>1</a:t>
                      </a:r>
                      <a:endParaRPr lang="ca-ES" sz="2400" b="0" i="0" u="none" strike="noStrike" dirty="0">
                        <a:effectLst/>
                        <a:latin typeface="+mn-lt"/>
                      </a:endParaRPr>
                    </a:p>
                  </a:txBody>
                  <a:tcPr marL="0" marR="0" marT="0" marB="0" anchor="ctr"/>
                </a:tc>
                <a:tc>
                  <a:txBody>
                    <a:bodyPr/>
                    <a:lstStyle/>
                    <a:p>
                      <a:pPr algn="ctr" fontAlgn="ctr"/>
                      <a:r>
                        <a:rPr lang="ca-ES" sz="2400" b="0" i="0" u="none" strike="noStrike" dirty="0" smtClean="0">
                          <a:effectLst/>
                          <a:latin typeface="+mn-lt"/>
                        </a:rPr>
                        <a:t>2</a:t>
                      </a:r>
                      <a:endParaRPr lang="ca-ES" sz="2400" b="0" i="0" u="none" strike="noStrike" dirty="0">
                        <a:effectLst/>
                        <a:latin typeface="+mn-lt"/>
                      </a:endParaRPr>
                    </a:p>
                  </a:txBody>
                  <a:tcPr marL="0" marR="0" marT="0" marB="0" anchor="ctr"/>
                </a:tc>
                <a:tc>
                  <a:txBody>
                    <a:bodyPr/>
                    <a:lstStyle/>
                    <a:p>
                      <a:pPr algn="ctr" fontAlgn="ctr"/>
                      <a:r>
                        <a:rPr lang="ca-ES" sz="2400" b="0" i="0" u="none" strike="noStrike" dirty="0" smtClean="0">
                          <a:effectLst/>
                          <a:latin typeface="+mn-lt"/>
                        </a:rPr>
                        <a:t>1</a:t>
                      </a:r>
                      <a:endParaRPr lang="ca-ES" sz="2400" b="0" i="0" u="none" strike="noStrike" dirty="0">
                        <a:effectLst/>
                        <a:latin typeface="+mn-lt"/>
                      </a:endParaRPr>
                    </a:p>
                  </a:txBody>
                  <a:tcPr marL="0" marR="0" marT="0" marB="0" anchor="ctr"/>
                </a:tc>
                <a:tc>
                  <a:txBody>
                    <a:bodyPr/>
                    <a:lstStyle/>
                    <a:p>
                      <a:pPr algn="ctr" fontAlgn="ctr"/>
                      <a:r>
                        <a:rPr lang="ca-ES" sz="2400" b="0" i="0" u="none" strike="noStrike" dirty="0" smtClean="0">
                          <a:solidFill>
                            <a:schemeClr val="tx1"/>
                          </a:solidFill>
                          <a:effectLst/>
                          <a:latin typeface="+mn-lt"/>
                        </a:rPr>
                        <a:t>1</a:t>
                      </a:r>
                      <a:endParaRPr lang="ca-ES" sz="2400" b="0" i="0" u="none" strike="noStrike" dirty="0">
                        <a:solidFill>
                          <a:schemeClr val="tx1"/>
                        </a:solidFill>
                        <a:effectLst/>
                        <a:latin typeface="+mn-lt"/>
                      </a:endParaRPr>
                    </a:p>
                  </a:txBody>
                  <a:tcPr marL="0" marR="0" marT="0" marB="0" anchor="ctr"/>
                </a:tc>
                <a:tc>
                  <a:txBody>
                    <a:bodyPr/>
                    <a:lstStyle/>
                    <a:p>
                      <a:pPr algn="ctr" fontAlgn="ctr"/>
                      <a:r>
                        <a:rPr lang="ca-ES" sz="2400" b="0" i="0" u="none" strike="noStrike" dirty="0" smtClean="0">
                          <a:effectLst/>
                          <a:latin typeface="+mn-lt"/>
                        </a:rPr>
                        <a:t>1</a:t>
                      </a:r>
                      <a:endParaRPr lang="ca-ES" sz="2400" b="0" i="0" u="none" strike="noStrike" dirty="0">
                        <a:effectLst/>
                        <a:latin typeface="+mn-lt"/>
                      </a:endParaRPr>
                    </a:p>
                  </a:txBody>
                  <a:tcPr marL="0" marR="0" marT="0" marB="0" anchor="ctr"/>
                </a:tc>
                <a:tc>
                  <a:txBody>
                    <a:bodyPr/>
                    <a:lstStyle/>
                    <a:p>
                      <a:pPr algn="ctr" fontAlgn="ctr"/>
                      <a:r>
                        <a:rPr lang="ca-ES" sz="2400" b="0" i="0" u="none" strike="noStrike" dirty="0" smtClean="0">
                          <a:effectLst/>
                          <a:latin typeface="+mn-lt"/>
                        </a:rPr>
                        <a:t>1</a:t>
                      </a:r>
                      <a:endParaRPr lang="ca-ES" sz="2400" b="0" i="0" u="none" strike="noStrike" dirty="0">
                        <a:effectLst/>
                        <a:latin typeface="+mn-lt"/>
                      </a:endParaRPr>
                    </a:p>
                  </a:txBody>
                  <a:tcPr marL="0" marR="0" marT="0" marB="0" anchor="ctr"/>
                </a:tc>
                <a:tc>
                  <a:txBody>
                    <a:bodyPr/>
                    <a:lstStyle/>
                    <a:p>
                      <a:pPr algn="ctr" fontAlgn="ctr"/>
                      <a:r>
                        <a:rPr lang="ca-ES" sz="2400" b="0" i="0" u="none" strike="noStrike" dirty="0" smtClean="0">
                          <a:effectLst/>
                          <a:latin typeface="+mn-lt"/>
                        </a:rPr>
                        <a:t>2</a:t>
                      </a:r>
                      <a:endParaRPr lang="ca-ES" sz="2400" b="0" i="0" u="none" strike="noStrike" dirty="0">
                        <a:effectLst/>
                        <a:latin typeface="+mn-lt"/>
                      </a:endParaRPr>
                    </a:p>
                  </a:txBody>
                  <a:tcPr marL="0" marR="0" marT="0" marB="0" anchor="ctr"/>
                </a:tc>
                <a:extLst>
                  <a:ext uri="{0D108BD9-81ED-4DB2-BD59-A6C34878D82A}">
                    <a16:rowId xmlns="" xmlns:a16="http://schemas.microsoft.com/office/drawing/2014/main" val="10001"/>
                  </a:ext>
                </a:extLst>
              </a:tr>
              <a:tr h="918595">
                <a:tc>
                  <a:txBody>
                    <a:bodyPr/>
                    <a:lstStyle/>
                    <a:p>
                      <a:pPr algn="l"/>
                      <a:r>
                        <a:rPr lang="en-US" sz="2400" dirty="0" smtClean="0"/>
                        <a:t>T6.2 – Dissemination Channels &amp; Material</a:t>
                      </a:r>
                      <a:endParaRPr lang="en-US" sz="2400" dirty="0"/>
                    </a:p>
                  </a:txBody>
                  <a:tcPr anchor="ctr"/>
                </a:tc>
                <a:tc>
                  <a:txBody>
                    <a:bodyPr/>
                    <a:lstStyle/>
                    <a:p>
                      <a:pPr algn="ctr" fontAlgn="ctr"/>
                      <a:r>
                        <a:rPr lang="ca-ES" sz="2400" b="1" i="0" u="none" strike="noStrike" dirty="0" smtClean="0">
                          <a:solidFill>
                            <a:srgbClr val="FF0000"/>
                          </a:solidFill>
                          <a:effectLst/>
                          <a:latin typeface="+mn-lt"/>
                        </a:rPr>
                        <a:t>8</a:t>
                      </a:r>
                      <a:endParaRPr lang="ca-ES" sz="2400" b="1" i="0" u="none" strike="noStrike" dirty="0">
                        <a:solidFill>
                          <a:srgbClr val="FF0000"/>
                        </a:solidFill>
                        <a:effectLst/>
                        <a:latin typeface="+mn-lt"/>
                      </a:endParaRPr>
                    </a:p>
                  </a:txBody>
                  <a:tcPr marL="0" marR="0" marT="0" marB="0" anchor="ctr"/>
                </a:tc>
                <a:tc>
                  <a:txBody>
                    <a:bodyPr/>
                    <a:lstStyle/>
                    <a:p>
                      <a:pPr algn="ctr" fontAlgn="ctr"/>
                      <a:r>
                        <a:rPr lang="ca-ES" sz="2400" b="0" i="0" u="none" strike="noStrike" dirty="0" smtClean="0">
                          <a:effectLst/>
                          <a:latin typeface="+mn-lt"/>
                        </a:rPr>
                        <a:t>3</a:t>
                      </a:r>
                      <a:endParaRPr lang="ca-ES" sz="2400" b="0" i="0" u="none" strike="noStrike" dirty="0">
                        <a:effectLst/>
                        <a:latin typeface="+mn-lt"/>
                      </a:endParaRPr>
                    </a:p>
                  </a:txBody>
                  <a:tcPr marL="0" marR="0" marT="0" marB="0" anchor="ctr"/>
                </a:tc>
                <a:tc>
                  <a:txBody>
                    <a:bodyPr/>
                    <a:lstStyle/>
                    <a:p>
                      <a:pPr algn="ctr" fontAlgn="ctr"/>
                      <a:r>
                        <a:rPr lang="ca-ES" sz="2400" b="0" i="0" u="none" strike="noStrike" dirty="0" smtClean="0">
                          <a:effectLst/>
                          <a:latin typeface="+mn-lt"/>
                        </a:rPr>
                        <a:t>1</a:t>
                      </a:r>
                      <a:endParaRPr lang="ca-ES" sz="2400" b="0" i="0" u="none" strike="noStrike" dirty="0">
                        <a:effectLst/>
                        <a:latin typeface="+mn-lt"/>
                      </a:endParaRPr>
                    </a:p>
                  </a:txBody>
                  <a:tcPr marL="0" marR="0" marT="0" marB="0" anchor="ctr"/>
                </a:tc>
                <a:tc>
                  <a:txBody>
                    <a:bodyPr/>
                    <a:lstStyle/>
                    <a:p>
                      <a:pPr algn="ctr" fontAlgn="ctr"/>
                      <a:r>
                        <a:rPr lang="ca-ES" sz="2400" b="0" i="0" u="none" strike="noStrike" dirty="0" smtClean="0">
                          <a:effectLst/>
                          <a:latin typeface="+mn-lt"/>
                        </a:rPr>
                        <a:t>1</a:t>
                      </a:r>
                      <a:endParaRPr lang="ca-ES" sz="2400" b="0" i="0" u="none" strike="noStrike" dirty="0">
                        <a:effectLst/>
                        <a:latin typeface="+mn-lt"/>
                      </a:endParaRPr>
                    </a:p>
                  </a:txBody>
                  <a:tcPr marL="0" marR="0" marT="0" marB="0" anchor="ctr"/>
                </a:tc>
                <a:tc>
                  <a:txBody>
                    <a:bodyPr/>
                    <a:lstStyle/>
                    <a:p>
                      <a:pPr algn="ctr" fontAlgn="ctr"/>
                      <a:r>
                        <a:rPr lang="ca-ES" sz="2400" b="0" i="0" u="none" strike="noStrike" dirty="0" smtClean="0">
                          <a:solidFill>
                            <a:schemeClr val="tx1"/>
                          </a:solidFill>
                          <a:effectLst/>
                          <a:latin typeface="+mn-lt"/>
                        </a:rPr>
                        <a:t>2</a:t>
                      </a:r>
                      <a:endParaRPr lang="ca-ES" sz="2400" b="0" i="0" u="none" strike="noStrike" dirty="0">
                        <a:solidFill>
                          <a:schemeClr val="tx1"/>
                        </a:solidFill>
                        <a:effectLst/>
                        <a:latin typeface="+mn-lt"/>
                      </a:endParaRPr>
                    </a:p>
                  </a:txBody>
                  <a:tcPr marL="0" marR="0" marT="0" marB="0" anchor="ctr"/>
                </a:tc>
                <a:tc>
                  <a:txBody>
                    <a:bodyPr/>
                    <a:lstStyle/>
                    <a:p>
                      <a:pPr algn="ctr" fontAlgn="ctr"/>
                      <a:r>
                        <a:rPr lang="ca-ES" sz="2400" b="0" i="0" u="none" strike="noStrike" dirty="0" smtClean="0">
                          <a:effectLst/>
                          <a:latin typeface="+mn-lt"/>
                        </a:rPr>
                        <a:t>1</a:t>
                      </a:r>
                      <a:endParaRPr lang="ca-ES" sz="2400" b="0" i="0" u="none" strike="noStrike" dirty="0">
                        <a:effectLst/>
                        <a:latin typeface="+mn-lt"/>
                      </a:endParaRPr>
                    </a:p>
                  </a:txBody>
                  <a:tcPr marL="0" marR="0" marT="0" marB="0" anchor="ctr"/>
                </a:tc>
                <a:tc>
                  <a:txBody>
                    <a:bodyPr/>
                    <a:lstStyle/>
                    <a:p>
                      <a:pPr algn="ctr" fontAlgn="ctr"/>
                      <a:r>
                        <a:rPr lang="ca-ES" sz="2400" b="0" i="0" u="none" strike="noStrike" dirty="0" smtClean="0">
                          <a:effectLst/>
                          <a:latin typeface="+mn-lt"/>
                        </a:rPr>
                        <a:t>1</a:t>
                      </a:r>
                      <a:endParaRPr lang="ca-ES" sz="2400" b="0" i="0" u="none" strike="noStrike" dirty="0">
                        <a:effectLst/>
                        <a:latin typeface="+mn-lt"/>
                      </a:endParaRPr>
                    </a:p>
                  </a:txBody>
                  <a:tcPr marL="0" marR="0" marT="0" marB="0" anchor="ctr"/>
                </a:tc>
                <a:tc>
                  <a:txBody>
                    <a:bodyPr/>
                    <a:lstStyle/>
                    <a:p>
                      <a:pPr algn="ctr" fontAlgn="ctr"/>
                      <a:r>
                        <a:rPr lang="ca-ES" sz="2400" b="0" i="0" u="none" strike="noStrike" dirty="0" smtClean="0">
                          <a:effectLst/>
                          <a:latin typeface="+mn-lt"/>
                        </a:rPr>
                        <a:t>2</a:t>
                      </a:r>
                      <a:endParaRPr lang="ca-ES" sz="2400" b="0" i="0" u="none" strike="noStrike" dirty="0">
                        <a:effectLst/>
                        <a:latin typeface="+mn-lt"/>
                      </a:endParaRPr>
                    </a:p>
                  </a:txBody>
                  <a:tcPr marL="0" marR="0" marT="0" marB="0" anchor="ctr"/>
                </a:tc>
                <a:tc>
                  <a:txBody>
                    <a:bodyPr/>
                    <a:lstStyle/>
                    <a:p>
                      <a:pPr algn="ctr" fontAlgn="ctr"/>
                      <a:r>
                        <a:rPr lang="ca-ES" sz="2400" b="0" i="0" u="none" strike="noStrike" dirty="0" smtClean="0">
                          <a:effectLst/>
                          <a:latin typeface="+mn-lt"/>
                        </a:rPr>
                        <a:t>1</a:t>
                      </a:r>
                      <a:endParaRPr lang="ca-ES" sz="2400" b="0" i="0" u="none" strike="noStrike" dirty="0">
                        <a:effectLst/>
                        <a:latin typeface="+mn-lt"/>
                      </a:endParaRPr>
                    </a:p>
                  </a:txBody>
                  <a:tcPr marL="0" marR="0" marT="0" marB="0" anchor="ctr"/>
                </a:tc>
                <a:tc>
                  <a:txBody>
                    <a:bodyPr/>
                    <a:lstStyle/>
                    <a:p>
                      <a:pPr algn="ctr" fontAlgn="ctr"/>
                      <a:r>
                        <a:rPr lang="ca-ES" sz="2400" b="0" i="0" u="none" strike="noStrike" dirty="0" smtClean="0">
                          <a:effectLst/>
                          <a:latin typeface="+mn-lt"/>
                        </a:rPr>
                        <a:t>1</a:t>
                      </a:r>
                      <a:endParaRPr lang="ca-ES" sz="2400" b="0" i="0" u="none" strike="noStrike" dirty="0">
                        <a:effectLst/>
                        <a:latin typeface="+mn-lt"/>
                      </a:endParaRPr>
                    </a:p>
                  </a:txBody>
                  <a:tcPr marL="0" marR="0" marT="0" marB="0" anchor="ctr"/>
                </a:tc>
                <a:tc>
                  <a:txBody>
                    <a:bodyPr/>
                    <a:lstStyle/>
                    <a:p>
                      <a:pPr algn="ctr" fontAlgn="ctr"/>
                      <a:r>
                        <a:rPr lang="ca-ES" sz="2400" b="0" i="0" u="none" strike="noStrike" dirty="0" smtClean="0">
                          <a:effectLst/>
                          <a:latin typeface="+mn-lt"/>
                        </a:rPr>
                        <a:t>1</a:t>
                      </a:r>
                      <a:endParaRPr lang="ca-ES" sz="2400" b="0" i="0" u="none" strike="noStrike" dirty="0">
                        <a:effectLst/>
                        <a:latin typeface="+mn-lt"/>
                      </a:endParaRPr>
                    </a:p>
                  </a:txBody>
                  <a:tcPr marL="0" marR="0" marT="0" marB="0" anchor="ctr"/>
                </a:tc>
                <a:tc>
                  <a:txBody>
                    <a:bodyPr/>
                    <a:lstStyle/>
                    <a:p>
                      <a:pPr algn="ctr" fontAlgn="ctr"/>
                      <a:r>
                        <a:rPr lang="ca-ES" sz="2400" b="0" i="0" u="none" strike="noStrike" dirty="0" smtClean="0">
                          <a:effectLst/>
                          <a:latin typeface="+mn-lt"/>
                        </a:rPr>
                        <a:t>1</a:t>
                      </a:r>
                      <a:endParaRPr lang="ca-ES" sz="2400" b="0" i="0" u="none" strike="noStrike" dirty="0">
                        <a:effectLst/>
                        <a:latin typeface="+mn-lt"/>
                      </a:endParaRPr>
                    </a:p>
                  </a:txBody>
                  <a:tcPr marL="0" marR="0" marT="0" marB="0" anchor="ctr"/>
                </a:tc>
                <a:tc>
                  <a:txBody>
                    <a:bodyPr/>
                    <a:lstStyle/>
                    <a:p>
                      <a:pPr algn="ctr" fontAlgn="ctr"/>
                      <a:r>
                        <a:rPr lang="ca-ES" sz="2400" b="0" i="0" u="none" strike="noStrike" dirty="0" smtClean="0">
                          <a:effectLst/>
                          <a:latin typeface="+mn-lt"/>
                        </a:rPr>
                        <a:t>2</a:t>
                      </a:r>
                      <a:endParaRPr lang="ca-ES" sz="2400" b="0" i="0" u="none" strike="noStrike" dirty="0">
                        <a:effectLst/>
                        <a:latin typeface="+mn-lt"/>
                      </a:endParaRPr>
                    </a:p>
                  </a:txBody>
                  <a:tcPr marL="0" marR="0" marT="0" marB="0" anchor="ct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754337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sv-SE" smtClean="0"/>
              <a:t>PLUG-N-HARVEST</a:t>
            </a:r>
            <a:br>
              <a:rPr lang="sv-SE" smtClean="0"/>
            </a:br>
            <a:r>
              <a:rPr lang="sv-SE" smtClean="0"/>
              <a:t>ID: 768735 - H2020-EU.2.1.5.2.</a:t>
            </a:r>
            <a:endParaRPr lang="sv-SE" dirty="0"/>
          </a:p>
        </p:txBody>
      </p:sp>
      <p:sp>
        <p:nvSpPr>
          <p:cNvPr id="4" name="Slide Number Placeholder 3"/>
          <p:cNvSpPr>
            <a:spLocks noGrp="1"/>
          </p:cNvSpPr>
          <p:nvPr>
            <p:ph type="sldNum" sz="quarter" idx="12"/>
          </p:nvPr>
        </p:nvSpPr>
        <p:spPr/>
        <p:txBody>
          <a:bodyPr/>
          <a:lstStyle/>
          <a:p>
            <a:fld id="{76F34D8A-136C-4FA7-8325-F06DF2D5CB3D}" type="slidenum">
              <a:rPr lang="en-US" smtClean="0"/>
              <a:t>4</a:t>
            </a:fld>
            <a:endParaRPr lang="en-US"/>
          </a:p>
        </p:txBody>
      </p:sp>
      <p:sp>
        <p:nvSpPr>
          <p:cNvPr id="5" name="Title 4"/>
          <p:cNvSpPr>
            <a:spLocks noGrp="1"/>
          </p:cNvSpPr>
          <p:nvPr>
            <p:ph type="title"/>
          </p:nvPr>
        </p:nvSpPr>
        <p:spPr/>
        <p:txBody>
          <a:bodyPr/>
          <a:lstStyle/>
          <a:p>
            <a:r>
              <a:rPr lang="en-US" altLang="el-GR" dirty="0"/>
              <a:t>Dissemination actions</a:t>
            </a:r>
            <a:endParaRPr lang="el-GR" dirty="0"/>
          </a:p>
        </p:txBody>
      </p:sp>
      <p:sp>
        <p:nvSpPr>
          <p:cNvPr id="6" name="Content Placeholder 2">
            <a:extLst>
              <a:ext uri="{FF2B5EF4-FFF2-40B4-BE49-F238E27FC236}">
                <a16:creationId xmlns:a16="http://schemas.microsoft.com/office/drawing/2014/main" xmlns="" id="{6292C95A-61EE-4C8F-88FF-2B1BD93AEA8F}"/>
              </a:ext>
            </a:extLst>
          </p:cNvPr>
          <p:cNvSpPr>
            <a:spLocks noGrp="1"/>
          </p:cNvSpPr>
          <p:nvPr>
            <p:ph idx="1"/>
          </p:nvPr>
        </p:nvSpPr>
        <p:spPr>
          <a:xfrm>
            <a:off x="1214010" y="1853032"/>
            <a:ext cx="10058400" cy="4023360"/>
          </a:xfrm>
        </p:spPr>
        <p:txBody>
          <a:bodyPr>
            <a:normAutofit/>
          </a:bodyPr>
          <a:lstStyle/>
          <a:p>
            <a:pPr eaLnBrk="1" hangingPunct="1">
              <a:buFont typeface="Courier New" panose="02070309020205020404" pitchFamily="49" charset="0"/>
              <a:buChar char="o"/>
            </a:pPr>
            <a:r>
              <a:rPr lang="en-GB" altLang="el-GR" sz="2400" dirty="0" smtClean="0">
                <a:latin typeface="+mj-lt"/>
              </a:rPr>
              <a:t> Publications </a:t>
            </a:r>
            <a:r>
              <a:rPr lang="en-GB" altLang="el-GR" sz="2400" dirty="0">
                <a:latin typeface="+mj-lt"/>
              </a:rPr>
              <a:t>in Scientific, Technical or Commercial </a:t>
            </a:r>
            <a:r>
              <a:rPr lang="en-GB" altLang="el-GR" sz="2400" b="1" dirty="0">
                <a:latin typeface="+mj-lt"/>
              </a:rPr>
              <a:t>Journals</a:t>
            </a:r>
            <a:r>
              <a:rPr lang="en-US" altLang="el-GR" sz="2400" dirty="0">
                <a:latin typeface="+mj-lt"/>
              </a:rPr>
              <a:t>.</a:t>
            </a:r>
            <a:endParaRPr lang="it-IT" altLang="el-GR" sz="2400" dirty="0">
              <a:latin typeface="+mj-lt"/>
            </a:endParaRPr>
          </a:p>
          <a:p>
            <a:pPr eaLnBrk="1" hangingPunct="1">
              <a:buFont typeface="Courier New" panose="02070309020205020404" pitchFamily="49" charset="0"/>
              <a:buChar char="o"/>
            </a:pPr>
            <a:r>
              <a:rPr lang="en-GB" altLang="el-GR" sz="2400" dirty="0" smtClean="0">
                <a:latin typeface="+mj-lt"/>
              </a:rPr>
              <a:t> Presentations </a:t>
            </a:r>
            <a:r>
              <a:rPr lang="en-GB" altLang="el-GR" sz="2400" dirty="0">
                <a:latin typeface="+mj-lt"/>
              </a:rPr>
              <a:t>in </a:t>
            </a:r>
            <a:r>
              <a:rPr lang="en-GB" altLang="el-GR" sz="2400" b="1" dirty="0">
                <a:latin typeface="+mj-lt"/>
              </a:rPr>
              <a:t>Conferences</a:t>
            </a:r>
            <a:r>
              <a:rPr lang="en-US" altLang="el-GR" sz="2400" dirty="0">
                <a:latin typeface="+mj-lt"/>
              </a:rPr>
              <a:t>.</a:t>
            </a:r>
            <a:endParaRPr lang="it-IT" altLang="el-GR" sz="2400" dirty="0">
              <a:latin typeface="+mj-lt"/>
            </a:endParaRPr>
          </a:p>
          <a:p>
            <a:pPr eaLnBrk="1" hangingPunct="1">
              <a:buFont typeface="Courier New" panose="02070309020205020404" pitchFamily="49" charset="0"/>
              <a:buChar char="o"/>
            </a:pPr>
            <a:r>
              <a:rPr lang="en-GB" altLang="el-GR" sz="2400" dirty="0" smtClean="0">
                <a:latin typeface="+mj-lt"/>
              </a:rPr>
              <a:t> Exhibition </a:t>
            </a:r>
            <a:r>
              <a:rPr lang="en-GB" altLang="el-GR" sz="2400" b="1" dirty="0">
                <a:latin typeface="+mj-lt"/>
              </a:rPr>
              <a:t>stands</a:t>
            </a:r>
            <a:r>
              <a:rPr lang="en-GB" altLang="el-GR" sz="2400" dirty="0">
                <a:latin typeface="+mj-lt"/>
              </a:rPr>
              <a:t> and </a:t>
            </a:r>
            <a:r>
              <a:rPr lang="en-GB" altLang="el-GR" sz="2400" b="1" dirty="0">
                <a:latin typeface="+mj-lt"/>
              </a:rPr>
              <a:t>demos</a:t>
            </a:r>
            <a:r>
              <a:rPr lang="en-US" altLang="el-GR" sz="2400" dirty="0">
                <a:latin typeface="+mj-lt"/>
              </a:rPr>
              <a:t>.</a:t>
            </a:r>
            <a:endParaRPr lang="it-IT" altLang="el-GR" sz="2400" dirty="0">
              <a:latin typeface="+mj-lt"/>
            </a:endParaRPr>
          </a:p>
          <a:p>
            <a:pPr eaLnBrk="1" hangingPunct="1">
              <a:buFont typeface="Courier New" panose="02070309020205020404" pitchFamily="49" charset="0"/>
              <a:buChar char="o"/>
            </a:pPr>
            <a:r>
              <a:rPr lang="en-GB" altLang="el-GR" sz="2400" dirty="0" smtClean="0">
                <a:latin typeface="+mj-lt"/>
              </a:rPr>
              <a:t> Participation </a:t>
            </a:r>
            <a:r>
              <a:rPr lang="en-GB" altLang="el-GR" sz="2400" dirty="0">
                <a:latin typeface="+mj-lt"/>
              </a:rPr>
              <a:t>in non-project </a:t>
            </a:r>
            <a:r>
              <a:rPr lang="en-GB" altLang="el-GR" sz="2400" b="1" dirty="0">
                <a:latin typeface="+mj-lt"/>
              </a:rPr>
              <a:t>workshops</a:t>
            </a:r>
            <a:r>
              <a:rPr lang="en-GB" altLang="el-GR" sz="2400" dirty="0">
                <a:latin typeface="+mj-lt"/>
              </a:rPr>
              <a:t>, forums and/or </a:t>
            </a:r>
            <a:r>
              <a:rPr lang="en-GB" altLang="el-GR" sz="2400" b="1" dirty="0">
                <a:latin typeface="+mj-lt"/>
              </a:rPr>
              <a:t>events</a:t>
            </a:r>
            <a:r>
              <a:rPr lang="en-US" altLang="el-GR" sz="2400" dirty="0">
                <a:latin typeface="+mj-lt"/>
              </a:rPr>
              <a:t>.</a:t>
            </a:r>
          </a:p>
          <a:p>
            <a:pPr eaLnBrk="1" hangingPunct="1">
              <a:buFont typeface="Courier New" panose="02070309020205020404" pitchFamily="49" charset="0"/>
              <a:buChar char="o"/>
            </a:pPr>
            <a:r>
              <a:rPr lang="en-US" altLang="el-GR" sz="2400" dirty="0" smtClean="0">
                <a:latin typeface="+mj-lt"/>
              </a:rPr>
              <a:t> Articles/Presentations </a:t>
            </a:r>
            <a:r>
              <a:rPr lang="en-US" altLang="el-GR" sz="2400" dirty="0">
                <a:latin typeface="+mj-lt"/>
              </a:rPr>
              <a:t>in </a:t>
            </a:r>
            <a:r>
              <a:rPr lang="en-US" altLang="el-GR" sz="2400" b="1" dirty="0" smtClean="0">
                <a:latin typeface="+mj-lt"/>
              </a:rPr>
              <a:t>Press/Media</a:t>
            </a:r>
          </a:p>
          <a:p>
            <a:pPr eaLnBrk="1" hangingPunct="1">
              <a:buFont typeface="Courier New" panose="02070309020205020404" pitchFamily="49" charset="0"/>
              <a:buChar char="o"/>
            </a:pPr>
            <a:r>
              <a:rPr lang="en-US" altLang="el-GR" sz="2400" b="1" dirty="0" smtClean="0">
                <a:latin typeface="+mj-lt"/>
              </a:rPr>
              <a:t> Newsletters</a:t>
            </a:r>
            <a:endParaRPr lang="en-US" altLang="el-GR" sz="2400" b="1" dirty="0">
              <a:latin typeface="+mj-lt"/>
            </a:endParaRPr>
          </a:p>
          <a:p>
            <a:pPr marL="0" indent="0" eaLnBrk="1" hangingPunct="1">
              <a:buNone/>
            </a:pPr>
            <a:r>
              <a:rPr lang="en-US" altLang="el-GR" sz="2400" dirty="0" smtClean="0">
                <a:latin typeface="+mj-lt"/>
              </a:rPr>
              <a:t>…</a:t>
            </a:r>
            <a:endParaRPr lang="en-US" altLang="el-GR" sz="2400" dirty="0">
              <a:latin typeface="+mj-lt"/>
            </a:endParaRPr>
          </a:p>
          <a:p>
            <a:pPr marL="0" indent="0">
              <a:buNone/>
            </a:pPr>
            <a:r>
              <a:rPr lang="en-GB" sz="2400" b="1" dirty="0"/>
              <a:t>D6.1.1[</a:t>
            </a:r>
            <a:r>
              <a:rPr lang="en-GB" sz="2400" b="1" dirty="0" err="1"/>
              <a:t>a,b,c</a:t>
            </a:r>
            <a:r>
              <a:rPr lang="en-GB" sz="2400" b="1" dirty="0"/>
              <a:t>]: </a:t>
            </a:r>
            <a:r>
              <a:rPr lang="en-GB" sz="2400" dirty="0"/>
              <a:t>Dissemination Plans and Promotion </a:t>
            </a:r>
            <a:r>
              <a:rPr lang="en-GB" sz="2400" dirty="0" smtClean="0"/>
              <a:t>[M6</a:t>
            </a:r>
            <a:r>
              <a:rPr lang="en-GB" sz="2400" dirty="0"/>
              <a:t>, M24, M36]</a:t>
            </a:r>
            <a:r>
              <a:rPr lang="en-GB" sz="2400" i="1" dirty="0"/>
              <a:t> </a:t>
            </a:r>
            <a:r>
              <a:rPr lang="en-GB" sz="2400" dirty="0"/>
              <a:t>	</a:t>
            </a:r>
          </a:p>
          <a:p>
            <a:pPr marL="0" indent="0" eaLnBrk="1" hangingPunct="1">
              <a:buNone/>
            </a:pPr>
            <a:endParaRPr lang="el-GR" altLang="el-GR" sz="2400" dirty="0">
              <a:latin typeface="+mj-lt"/>
            </a:endParaRPr>
          </a:p>
        </p:txBody>
      </p:sp>
    </p:spTree>
    <p:extLst>
      <p:ext uri="{BB962C8B-B14F-4D97-AF65-F5344CB8AC3E}">
        <p14:creationId xmlns:p14="http://schemas.microsoft.com/office/powerpoint/2010/main" val="3860571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sv-SE" smtClean="0"/>
              <a:t>PLUG-N-HARVEST</a:t>
            </a:r>
            <a:br>
              <a:rPr lang="sv-SE" smtClean="0"/>
            </a:br>
            <a:r>
              <a:rPr lang="sv-SE" smtClean="0"/>
              <a:t>ID: 768735 - H2020-EU.2.1.5.2.</a:t>
            </a:r>
            <a:endParaRPr lang="sv-SE" dirty="0"/>
          </a:p>
        </p:txBody>
      </p:sp>
      <p:sp>
        <p:nvSpPr>
          <p:cNvPr id="4" name="Slide Number Placeholder 3"/>
          <p:cNvSpPr>
            <a:spLocks noGrp="1"/>
          </p:cNvSpPr>
          <p:nvPr>
            <p:ph type="sldNum" sz="quarter" idx="12"/>
          </p:nvPr>
        </p:nvSpPr>
        <p:spPr/>
        <p:txBody>
          <a:bodyPr/>
          <a:lstStyle/>
          <a:p>
            <a:fld id="{76F34D8A-136C-4FA7-8325-F06DF2D5CB3D}" type="slidenum">
              <a:rPr lang="en-US" smtClean="0"/>
              <a:t>5</a:t>
            </a:fld>
            <a:endParaRPr lang="en-US"/>
          </a:p>
        </p:txBody>
      </p:sp>
      <p:sp>
        <p:nvSpPr>
          <p:cNvPr id="5" name="Title 4"/>
          <p:cNvSpPr>
            <a:spLocks noGrp="1"/>
          </p:cNvSpPr>
          <p:nvPr>
            <p:ph type="title"/>
          </p:nvPr>
        </p:nvSpPr>
        <p:spPr/>
        <p:txBody>
          <a:bodyPr>
            <a:normAutofit/>
          </a:bodyPr>
          <a:lstStyle/>
          <a:p>
            <a:r>
              <a:rPr lang="en-US" altLang="el-GR" dirty="0"/>
              <a:t>EC rules</a:t>
            </a:r>
            <a:endParaRPr lang="el-GR" dirty="0"/>
          </a:p>
        </p:txBody>
      </p:sp>
      <p:sp>
        <p:nvSpPr>
          <p:cNvPr id="6" name="Content Placeholder 2">
            <a:extLst>
              <a:ext uri="{FF2B5EF4-FFF2-40B4-BE49-F238E27FC236}">
                <a16:creationId xmlns:a16="http://schemas.microsoft.com/office/drawing/2014/main" xmlns="" id="{3F1882BB-BFD9-43B9-AFE2-8C89BEC28C49}"/>
              </a:ext>
            </a:extLst>
          </p:cNvPr>
          <p:cNvSpPr>
            <a:spLocks noGrp="1"/>
          </p:cNvSpPr>
          <p:nvPr>
            <p:ph idx="1"/>
          </p:nvPr>
        </p:nvSpPr>
        <p:spPr>
          <a:xfrm>
            <a:off x="1223408" y="1845734"/>
            <a:ext cx="10058400" cy="4023360"/>
          </a:xfrm>
        </p:spPr>
        <p:txBody>
          <a:bodyPr>
            <a:normAutofit lnSpcReduction="10000"/>
          </a:bodyPr>
          <a:lstStyle/>
          <a:p>
            <a:pPr marL="0" indent="0">
              <a:buNone/>
            </a:pPr>
            <a:r>
              <a:rPr lang="en-US" altLang="el-GR" sz="2000" b="1" i="1" dirty="0">
                <a:latin typeface="+mj-lt"/>
              </a:rPr>
              <a:t>Article 38 of the Grant Agreement:</a:t>
            </a:r>
          </a:p>
          <a:p>
            <a:pPr marL="0" indent="0"/>
            <a:r>
              <a:rPr lang="en-US" altLang="el-GR" sz="2000" dirty="0">
                <a:latin typeface="+mj-lt"/>
              </a:rPr>
              <a:t> Unless the </a:t>
            </a:r>
            <a:r>
              <a:rPr lang="en-US" altLang="el-GR" sz="2000" i="1" dirty="0">
                <a:latin typeface="+mj-lt"/>
              </a:rPr>
              <a:t>Commission </a:t>
            </a:r>
            <a:r>
              <a:rPr lang="en-US" altLang="el-GR" sz="2000" dirty="0">
                <a:latin typeface="+mj-lt"/>
              </a:rPr>
              <a:t>requests or agrees otherwise or unless it is impossible, any communication activity related to the action (including in electronic form, via social media, etc.) and any infrastructure funded by the grant must:</a:t>
            </a:r>
          </a:p>
          <a:p>
            <a:pPr marL="0" indent="0">
              <a:buNone/>
            </a:pPr>
            <a:r>
              <a:rPr lang="en-US" altLang="el-GR" sz="2000" dirty="0">
                <a:latin typeface="+mj-lt"/>
              </a:rPr>
              <a:t>	</a:t>
            </a:r>
            <a:r>
              <a:rPr lang="en-US" altLang="el-GR" sz="2000" b="1" i="1" dirty="0">
                <a:latin typeface="+mj-lt"/>
              </a:rPr>
              <a:t>(a) display the EU emblem</a:t>
            </a:r>
          </a:p>
          <a:p>
            <a:pPr marL="0" indent="0">
              <a:buNone/>
            </a:pPr>
            <a:r>
              <a:rPr lang="en-US" altLang="el-GR" sz="2000" b="1" i="1" dirty="0">
                <a:latin typeface="+mj-lt"/>
              </a:rPr>
              <a:t>	(b) include the following text:</a:t>
            </a:r>
          </a:p>
          <a:p>
            <a:pPr marL="0" indent="0">
              <a:buNone/>
            </a:pPr>
            <a:endParaRPr lang="en-US" altLang="el-GR" sz="700" dirty="0">
              <a:latin typeface="+mj-lt"/>
            </a:endParaRPr>
          </a:p>
          <a:p>
            <a:pPr marL="0" indent="0">
              <a:buNone/>
            </a:pPr>
            <a:r>
              <a:rPr lang="en-US" altLang="el-GR" sz="2000" i="1" u="sng" dirty="0">
                <a:latin typeface="+mj-lt"/>
              </a:rPr>
              <a:t>“This project has received funding from the European Union’s Horizon 2020 research and innovation </a:t>
            </a:r>
            <a:r>
              <a:rPr lang="en-US" altLang="el-GR" sz="2000" i="1" u="sng" dirty="0" err="1">
                <a:latin typeface="+mj-lt"/>
              </a:rPr>
              <a:t>programme</a:t>
            </a:r>
            <a:r>
              <a:rPr lang="en-US" altLang="el-GR" sz="2000" i="1" u="sng" dirty="0">
                <a:latin typeface="+mj-lt"/>
              </a:rPr>
              <a:t> under grant agreement No. </a:t>
            </a:r>
            <a:r>
              <a:rPr lang="en-US" altLang="el-GR" sz="2000" i="1" u="sng" dirty="0" smtClean="0">
                <a:latin typeface="+mj-lt"/>
              </a:rPr>
              <a:t>768735”</a:t>
            </a:r>
            <a:r>
              <a:rPr lang="en-US" altLang="el-GR" sz="2000" i="1" dirty="0" smtClean="0">
                <a:latin typeface="+mj-lt"/>
              </a:rPr>
              <a:t>.</a:t>
            </a:r>
            <a:endParaRPr lang="en-US" altLang="el-GR" sz="2000" i="1" dirty="0">
              <a:latin typeface="+mj-lt"/>
            </a:endParaRPr>
          </a:p>
          <a:p>
            <a:pPr marL="0" indent="0">
              <a:buNone/>
            </a:pPr>
            <a:endParaRPr lang="en-US" altLang="el-GR" sz="1200" dirty="0">
              <a:latin typeface="+mj-lt"/>
            </a:endParaRPr>
          </a:p>
          <a:p>
            <a:pPr marL="0" indent="0"/>
            <a:r>
              <a:rPr lang="en-US" altLang="el-GR" sz="2000" dirty="0">
                <a:latin typeface="+mj-lt"/>
              </a:rPr>
              <a:t>When displayed together with another logo, the EU emblem must have appropriate prominence.</a:t>
            </a:r>
            <a:endParaRPr lang="el-GR" altLang="el-GR" sz="2000" dirty="0">
              <a:latin typeface="+mj-lt"/>
            </a:endParaRPr>
          </a:p>
        </p:txBody>
      </p:sp>
    </p:spTree>
    <p:extLst>
      <p:ext uri="{BB962C8B-B14F-4D97-AF65-F5344CB8AC3E}">
        <p14:creationId xmlns:p14="http://schemas.microsoft.com/office/powerpoint/2010/main" val="1367354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sv-SE" smtClean="0"/>
              <a:t>PLUG-N-HARVEST</a:t>
            </a:r>
            <a:br>
              <a:rPr lang="sv-SE" smtClean="0"/>
            </a:br>
            <a:r>
              <a:rPr lang="sv-SE" smtClean="0"/>
              <a:t>ID: 768735 - H2020-EU.2.1.5.2.</a:t>
            </a:r>
            <a:endParaRPr lang="sv-SE" dirty="0"/>
          </a:p>
        </p:txBody>
      </p:sp>
      <p:sp>
        <p:nvSpPr>
          <p:cNvPr id="4" name="Slide Number Placeholder 3"/>
          <p:cNvSpPr>
            <a:spLocks noGrp="1"/>
          </p:cNvSpPr>
          <p:nvPr>
            <p:ph type="sldNum" sz="quarter" idx="12"/>
          </p:nvPr>
        </p:nvSpPr>
        <p:spPr/>
        <p:txBody>
          <a:bodyPr/>
          <a:lstStyle/>
          <a:p>
            <a:fld id="{76F34D8A-136C-4FA7-8325-F06DF2D5CB3D}" type="slidenum">
              <a:rPr lang="en-US" smtClean="0"/>
              <a:t>6</a:t>
            </a:fld>
            <a:endParaRPr lang="en-US"/>
          </a:p>
        </p:txBody>
      </p:sp>
      <p:sp>
        <p:nvSpPr>
          <p:cNvPr id="5" name="Title 4"/>
          <p:cNvSpPr>
            <a:spLocks noGrp="1"/>
          </p:cNvSpPr>
          <p:nvPr>
            <p:ph type="title"/>
          </p:nvPr>
        </p:nvSpPr>
        <p:spPr>
          <a:xfrm>
            <a:off x="1097279" y="286603"/>
            <a:ext cx="10634277" cy="1458114"/>
          </a:xfrm>
        </p:spPr>
        <p:txBody>
          <a:bodyPr>
            <a:normAutofit/>
          </a:bodyPr>
          <a:lstStyle/>
          <a:p>
            <a:r>
              <a:rPr lang="en-US" altLang="el-GR" dirty="0"/>
              <a:t>Open Access for scientific publications</a:t>
            </a:r>
            <a:endParaRPr lang="el-GR" dirty="0"/>
          </a:p>
        </p:txBody>
      </p:sp>
      <p:sp>
        <p:nvSpPr>
          <p:cNvPr id="6" name="Content Placeholder 2">
            <a:extLst>
              <a:ext uri="{FF2B5EF4-FFF2-40B4-BE49-F238E27FC236}">
                <a16:creationId xmlns:a16="http://schemas.microsoft.com/office/drawing/2014/main" xmlns="" id="{2A63EDDE-9704-4D09-B741-C31636E17CBF}"/>
              </a:ext>
            </a:extLst>
          </p:cNvPr>
          <p:cNvSpPr>
            <a:spLocks noGrp="1"/>
          </p:cNvSpPr>
          <p:nvPr>
            <p:ph idx="1"/>
          </p:nvPr>
        </p:nvSpPr>
        <p:spPr>
          <a:xfrm>
            <a:off x="1136189" y="1845734"/>
            <a:ext cx="10926107" cy="4023360"/>
          </a:xfrm>
        </p:spPr>
        <p:txBody>
          <a:bodyPr rtlCol="0">
            <a:noAutofit/>
          </a:bodyPr>
          <a:lstStyle/>
          <a:p>
            <a:pPr marL="0" indent="0">
              <a:spcAft>
                <a:spcPts val="0"/>
              </a:spcAft>
              <a:buNone/>
              <a:defRPr/>
            </a:pPr>
            <a:r>
              <a:rPr lang="en-US" b="1" i="1" dirty="0">
                <a:latin typeface="+mj-lt"/>
              </a:rPr>
              <a:t>Green Open Access (self-archiving):</a:t>
            </a:r>
          </a:p>
          <a:p>
            <a:pPr>
              <a:spcAft>
                <a:spcPts val="0"/>
              </a:spcAft>
              <a:defRPr/>
            </a:pPr>
            <a:r>
              <a:rPr lang="en-US" dirty="0">
                <a:latin typeface="+mj-lt"/>
              </a:rPr>
              <a:t>the published article or the final peer-reviewed manuscript is </a:t>
            </a:r>
            <a:r>
              <a:rPr lang="en-US" b="1" dirty="0">
                <a:latin typeface="+mj-lt"/>
              </a:rPr>
              <a:t>archived by the researcher</a:t>
            </a:r>
            <a:r>
              <a:rPr lang="en-US" dirty="0">
                <a:latin typeface="+mj-lt"/>
              </a:rPr>
              <a:t> – or a representative - in an </a:t>
            </a:r>
            <a:r>
              <a:rPr lang="en-US" b="1" dirty="0">
                <a:latin typeface="+mj-lt"/>
              </a:rPr>
              <a:t>online repository </a:t>
            </a:r>
            <a:r>
              <a:rPr lang="en-US" dirty="0">
                <a:latin typeface="+mj-lt"/>
              </a:rPr>
              <a:t>before, after or alongside its publication </a:t>
            </a:r>
          </a:p>
          <a:p>
            <a:pPr>
              <a:spcAft>
                <a:spcPts val="0"/>
              </a:spcAft>
              <a:defRPr/>
            </a:pPr>
            <a:r>
              <a:rPr lang="en-US" dirty="0">
                <a:latin typeface="+mj-lt"/>
              </a:rPr>
              <a:t>Access to the article is often delayed (‘embargo period’) as some scientific publishers may wish to recoup their investment by subscriptions and pay-per-download view fees during an exclusivity period</a:t>
            </a:r>
          </a:p>
          <a:p>
            <a:pPr>
              <a:spcAft>
                <a:spcPts val="0"/>
              </a:spcAft>
              <a:defRPr/>
            </a:pPr>
            <a:r>
              <a:rPr lang="en-US" dirty="0">
                <a:latin typeface="+mj-lt"/>
              </a:rPr>
              <a:t>Open access must be granted within six months of publication</a:t>
            </a:r>
          </a:p>
          <a:p>
            <a:pPr marL="0" indent="0">
              <a:spcAft>
                <a:spcPts val="0"/>
              </a:spcAft>
              <a:buNone/>
              <a:defRPr/>
            </a:pPr>
            <a:endParaRPr lang="en-US" sz="100" b="1" i="1" dirty="0">
              <a:latin typeface="+mj-lt"/>
            </a:endParaRPr>
          </a:p>
          <a:p>
            <a:pPr marL="0" indent="0">
              <a:spcAft>
                <a:spcPts val="0"/>
              </a:spcAft>
              <a:buNone/>
              <a:defRPr/>
            </a:pPr>
            <a:r>
              <a:rPr lang="en-US" b="1" i="1" dirty="0">
                <a:latin typeface="+mj-lt"/>
              </a:rPr>
              <a:t>Gold Open Access (open access publishing):</a:t>
            </a:r>
          </a:p>
          <a:p>
            <a:pPr>
              <a:spcAft>
                <a:spcPts val="0"/>
              </a:spcAft>
              <a:defRPr/>
            </a:pPr>
            <a:r>
              <a:rPr lang="en-US" dirty="0">
                <a:latin typeface="+mj-lt"/>
              </a:rPr>
              <a:t>an article is </a:t>
            </a:r>
            <a:r>
              <a:rPr lang="en-US" b="1" dirty="0">
                <a:latin typeface="+mj-lt"/>
              </a:rPr>
              <a:t>immediately provided in open access mode by the scientific publisher</a:t>
            </a:r>
            <a:r>
              <a:rPr lang="en-US" dirty="0">
                <a:latin typeface="+mj-lt"/>
              </a:rPr>
              <a:t> </a:t>
            </a:r>
          </a:p>
          <a:p>
            <a:pPr>
              <a:spcAft>
                <a:spcPts val="0"/>
              </a:spcAft>
              <a:defRPr/>
            </a:pPr>
            <a:r>
              <a:rPr lang="en-US" dirty="0">
                <a:latin typeface="+mj-lt"/>
              </a:rPr>
              <a:t>The associated costs are shifted away from readers, and instead to (for example) the university or research institute to which the researcher is affiliated, or to the funding agency supporting the research</a:t>
            </a:r>
          </a:p>
        </p:txBody>
      </p:sp>
    </p:spTree>
    <p:extLst>
      <p:ext uri="{BB962C8B-B14F-4D97-AF65-F5344CB8AC3E}">
        <p14:creationId xmlns:p14="http://schemas.microsoft.com/office/powerpoint/2010/main" val="2954830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l-GR"/>
          </a:p>
        </p:txBody>
      </p:sp>
      <p:sp>
        <p:nvSpPr>
          <p:cNvPr id="3" name="Footer Placeholder 2"/>
          <p:cNvSpPr>
            <a:spLocks noGrp="1"/>
          </p:cNvSpPr>
          <p:nvPr>
            <p:ph type="ftr" sz="quarter" idx="11"/>
          </p:nvPr>
        </p:nvSpPr>
        <p:spPr/>
        <p:txBody>
          <a:bodyPr/>
          <a:lstStyle/>
          <a:p>
            <a:r>
              <a:rPr lang="sv-SE" smtClean="0"/>
              <a:t>PLUG-N-HARVEST</a:t>
            </a:r>
            <a:br>
              <a:rPr lang="sv-SE" smtClean="0"/>
            </a:br>
            <a:r>
              <a:rPr lang="sv-SE" smtClean="0"/>
              <a:t>ID: 768735 - H2020-EU.2.1.5.2.</a:t>
            </a:r>
            <a:endParaRPr lang="sv-SE" dirty="0"/>
          </a:p>
        </p:txBody>
      </p:sp>
      <p:sp>
        <p:nvSpPr>
          <p:cNvPr id="4" name="Slide Number Placeholder 3"/>
          <p:cNvSpPr>
            <a:spLocks noGrp="1"/>
          </p:cNvSpPr>
          <p:nvPr>
            <p:ph type="sldNum" sz="quarter" idx="12"/>
          </p:nvPr>
        </p:nvSpPr>
        <p:spPr/>
        <p:txBody>
          <a:bodyPr/>
          <a:lstStyle/>
          <a:p>
            <a:fld id="{76F34D8A-136C-4FA7-8325-F06DF2D5CB3D}" type="slidenum">
              <a:rPr lang="en-US" smtClean="0"/>
              <a:t>7</a:t>
            </a:fld>
            <a:endParaRPr lang="en-US"/>
          </a:p>
        </p:txBody>
      </p:sp>
      <p:sp>
        <p:nvSpPr>
          <p:cNvPr id="5" name="Title 4"/>
          <p:cNvSpPr>
            <a:spLocks noGrp="1"/>
          </p:cNvSpPr>
          <p:nvPr>
            <p:ph type="title"/>
          </p:nvPr>
        </p:nvSpPr>
        <p:spPr/>
        <p:txBody>
          <a:bodyPr>
            <a:normAutofit/>
          </a:bodyPr>
          <a:lstStyle/>
          <a:p>
            <a:r>
              <a:rPr lang="en-US" altLang="el-GR" dirty="0"/>
              <a:t>EC rules – Open Access</a:t>
            </a:r>
            <a:endParaRPr lang="el-GR" dirty="0"/>
          </a:p>
        </p:txBody>
      </p:sp>
      <p:pic>
        <p:nvPicPr>
          <p:cNvPr id="6" name="Picture 2">
            <a:extLst>
              <a:ext uri="{FF2B5EF4-FFF2-40B4-BE49-F238E27FC236}">
                <a16:creationId xmlns:a16="http://schemas.microsoft.com/office/drawing/2014/main" xmlns="" id="{11AF9012-EF3B-4BAF-8FDE-260A58C36B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6017" t="30894" r="8015" b="3937"/>
          <a:stretch>
            <a:fillRect/>
          </a:stretch>
        </p:blipFill>
        <p:spPr bwMode="auto">
          <a:xfrm>
            <a:off x="2424113" y="1689201"/>
            <a:ext cx="7496446" cy="4666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1141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sv-SE" smtClean="0"/>
              <a:t>PLUG-N-HARVEST</a:t>
            </a:r>
            <a:br>
              <a:rPr lang="sv-SE" smtClean="0"/>
            </a:br>
            <a:r>
              <a:rPr lang="sv-SE" smtClean="0"/>
              <a:t>ID: 768735 - H2020-EU.2.1.5.2.</a:t>
            </a:r>
            <a:endParaRPr lang="sv-SE" dirty="0"/>
          </a:p>
        </p:txBody>
      </p:sp>
      <p:sp>
        <p:nvSpPr>
          <p:cNvPr id="4" name="Slide Number Placeholder 3"/>
          <p:cNvSpPr>
            <a:spLocks noGrp="1"/>
          </p:cNvSpPr>
          <p:nvPr>
            <p:ph type="sldNum" sz="quarter" idx="12"/>
          </p:nvPr>
        </p:nvSpPr>
        <p:spPr/>
        <p:txBody>
          <a:bodyPr/>
          <a:lstStyle/>
          <a:p>
            <a:fld id="{76F34D8A-136C-4FA7-8325-F06DF2D5CB3D}" type="slidenum">
              <a:rPr lang="en-US" smtClean="0"/>
              <a:t>8</a:t>
            </a:fld>
            <a:endParaRPr lang="en-US"/>
          </a:p>
        </p:txBody>
      </p:sp>
      <p:sp>
        <p:nvSpPr>
          <p:cNvPr id="5" name="Title 4"/>
          <p:cNvSpPr>
            <a:spLocks noGrp="1"/>
          </p:cNvSpPr>
          <p:nvPr>
            <p:ph type="title"/>
          </p:nvPr>
        </p:nvSpPr>
        <p:spPr/>
        <p:txBody>
          <a:bodyPr/>
          <a:lstStyle/>
          <a:p>
            <a:r>
              <a:rPr lang="en-US" altLang="el-GR" dirty="0" err="1" smtClean="0"/>
              <a:t>PnH</a:t>
            </a:r>
            <a:r>
              <a:rPr lang="en-US" altLang="el-GR" dirty="0" smtClean="0"/>
              <a:t> procedure </a:t>
            </a:r>
            <a:r>
              <a:rPr lang="en-US" altLang="el-GR" dirty="0"/>
              <a:t>prior to a dissemination event</a:t>
            </a:r>
            <a:endParaRPr lang="el-GR" dirty="0"/>
          </a:p>
        </p:txBody>
      </p:sp>
      <p:sp>
        <p:nvSpPr>
          <p:cNvPr id="6" name="Content Placeholder 2">
            <a:extLst>
              <a:ext uri="{FF2B5EF4-FFF2-40B4-BE49-F238E27FC236}">
                <a16:creationId xmlns:a16="http://schemas.microsoft.com/office/drawing/2014/main" xmlns="" id="{3392900F-49E4-4A0F-9E8E-4A48855EE446}"/>
              </a:ext>
            </a:extLst>
          </p:cNvPr>
          <p:cNvSpPr>
            <a:spLocks noGrp="1"/>
          </p:cNvSpPr>
          <p:nvPr>
            <p:ph idx="1"/>
          </p:nvPr>
        </p:nvSpPr>
        <p:spPr/>
        <p:txBody>
          <a:bodyPr>
            <a:noAutofit/>
          </a:bodyPr>
          <a:lstStyle/>
          <a:p>
            <a:pPr algn="just" eaLnBrk="1" hangingPunct="1"/>
            <a:r>
              <a:rPr lang="en-US" altLang="el-GR" sz="1800" dirty="0">
                <a:latin typeface="+mj-lt"/>
              </a:rPr>
              <a:t>Complete relevant form and send to </a:t>
            </a:r>
            <a:r>
              <a:rPr lang="en-GB" altLang="el-GR" sz="1800" dirty="0">
                <a:latin typeface="+mj-lt"/>
              </a:rPr>
              <a:t>the Project Coordinator </a:t>
            </a:r>
            <a:r>
              <a:rPr lang="en-US" altLang="el-GR" sz="1800" dirty="0">
                <a:latin typeface="+mj-lt"/>
              </a:rPr>
              <a:t>(who will forward it to the whole Consortium) </a:t>
            </a:r>
            <a:r>
              <a:rPr lang="en-GB" altLang="el-GR" sz="1800" dirty="0">
                <a:latin typeface="+mj-lt"/>
              </a:rPr>
              <a:t>and the QAM.</a:t>
            </a:r>
          </a:p>
          <a:p>
            <a:pPr algn="just" eaLnBrk="1" hangingPunct="1"/>
            <a:endParaRPr lang="en-GB" altLang="el-GR" sz="100" dirty="0">
              <a:latin typeface="+mj-lt"/>
            </a:endParaRPr>
          </a:p>
          <a:p>
            <a:pPr algn="just" eaLnBrk="1" hangingPunct="1"/>
            <a:r>
              <a:rPr lang="en-US" altLang="el-GR" sz="1800" dirty="0">
                <a:latin typeface="+mj-lt"/>
              </a:rPr>
              <a:t>PC and QAM send a written </a:t>
            </a:r>
            <a:r>
              <a:rPr lang="en-GB" altLang="el-GR" sz="1800" dirty="0">
                <a:latin typeface="+mj-lt"/>
              </a:rPr>
              <a:t>acceptance/rejection </a:t>
            </a:r>
            <a:r>
              <a:rPr lang="en-US" altLang="el-GR" sz="1800" dirty="0">
                <a:latin typeface="+mj-lt"/>
              </a:rPr>
              <a:t>within </a:t>
            </a:r>
            <a:r>
              <a:rPr lang="en-GB" altLang="el-GR" sz="1800" b="1" dirty="0" smtClean="0">
                <a:latin typeface="+mj-lt"/>
              </a:rPr>
              <a:t>15 calendar </a:t>
            </a:r>
            <a:r>
              <a:rPr lang="en-GB" altLang="el-GR" sz="1800" b="1" dirty="0">
                <a:latin typeface="+mj-lt"/>
              </a:rPr>
              <a:t>days. </a:t>
            </a:r>
            <a:r>
              <a:rPr lang="en-GB" altLang="el-GR" sz="1800" dirty="0">
                <a:latin typeface="+mj-lt"/>
              </a:rPr>
              <a:t>Otherwise the response is </a:t>
            </a:r>
            <a:r>
              <a:rPr lang="en-US" altLang="el-GR" sz="1800" dirty="0">
                <a:latin typeface="+mj-lt"/>
              </a:rPr>
              <a:t>considered positive).</a:t>
            </a:r>
          </a:p>
          <a:p>
            <a:pPr algn="just" eaLnBrk="1" hangingPunct="1"/>
            <a:endParaRPr lang="en-US" altLang="el-GR" sz="100" dirty="0">
              <a:latin typeface="+mj-lt"/>
            </a:endParaRPr>
          </a:p>
          <a:p>
            <a:pPr algn="just" eaLnBrk="1" hangingPunct="1"/>
            <a:r>
              <a:rPr lang="en-US" altLang="el-GR" sz="1800" dirty="0">
                <a:latin typeface="+mj-lt"/>
              </a:rPr>
              <a:t>D</a:t>
            </a:r>
            <a:r>
              <a:rPr lang="en-GB" altLang="el-GR" sz="1800" dirty="0">
                <a:latin typeface="+mj-lt"/>
              </a:rPr>
              <a:t>raft paper is then circulated to all project participants before submission. </a:t>
            </a:r>
          </a:p>
          <a:p>
            <a:pPr algn="just" eaLnBrk="1" hangingPunct="1"/>
            <a:endParaRPr lang="en-US" altLang="el-GR" sz="100" dirty="0">
              <a:latin typeface="+mj-lt"/>
            </a:endParaRPr>
          </a:p>
          <a:p>
            <a:pPr algn="just" eaLnBrk="1" hangingPunct="1"/>
            <a:r>
              <a:rPr lang="en-GB" altLang="el-GR" sz="1800" dirty="0">
                <a:latin typeface="+mj-lt"/>
              </a:rPr>
              <a:t>After the dissemination event, a final version of the relevant </a:t>
            </a:r>
            <a:r>
              <a:rPr lang="en-US" altLang="el-GR" sz="1800" dirty="0">
                <a:latin typeface="+mj-lt"/>
              </a:rPr>
              <a:t>dissemination form</a:t>
            </a:r>
            <a:r>
              <a:rPr lang="en-GB" altLang="el-GR" sz="1800" dirty="0">
                <a:latin typeface="+mj-lt"/>
              </a:rPr>
              <a:t> </a:t>
            </a:r>
            <a:r>
              <a:rPr lang="en-US" altLang="el-GR" sz="1800" dirty="0">
                <a:latin typeface="+mj-lt"/>
              </a:rPr>
              <a:t>must be sent to the </a:t>
            </a:r>
            <a:r>
              <a:rPr lang="en-US" altLang="el-GR" sz="1800" b="1" dirty="0">
                <a:latin typeface="+mj-lt"/>
              </a:rPr>
              <a:t>PC</a:t>
            </a:r>
            <a:r>
              <a:rPr lang="en-US" altLang="el-GR" sz="1800" dirty="0">
                <a:latin typeface="+mj-lt"/>
              </a:rPr>
              <a:t> and </a:t>
            </a:r>
            <a:r>
              <a:rPr lang="en-US" altLang="el-GR" sz="1800" b="1" dirty="0" smtClean="0">
                <a:latin typeface="+mj-lt"/>
              </a:rPr>
              <a:t>QAM</a:t>
            </a:r>
            <a:endParaRPr lang="en-US" altLang="el-GR" sz="1800" dirty="0">
              <a:latin typeface="+mj-lt"/>
            </a:endParaRPr>
          </a:p>
          <a:p>
            <a:pPr algn="just" eaLnBrk="1" hangingPunct="1"/>
            <a:endParaRPr lang="en-US" altLang="el-GR" sz="100" dirty="0">
              <a:latin typeface="+mj-lt"/>
            </a:endParaRPr>
          </a:p>
          <a:p>
            <a:pPr algn="just" eaLnBrk="1" hangingPunct="1"/>
            <a:r>
              <a:rPr lang="en-GB" altLang="el-GR" sz="1800" b="1" dirty="0">
                <a:solidFill>
                  <a:srgbClr val="FF0000"/>
                </a:solidFill>
                <a:latin typeface="+mj-lt"/>
              </a:rPr>
              <a:t>The participation in exhibitions through a stand and the presentation of demos of the project results require prior agreement of the whole project Consortium.</a:t>
            </a:r>
            <a:endParaRPr lang="el-GR" altLang="el-GR" sz="1800" b="1" dirty="0">
              <a:solidFill>
                <a:srgbClr val="FF0000"/>
              </a:solidFill>
              <a:latin typeface="+mj-lt"/>
            </a:endParaRPr>
          </a:p>
        </p:txBody>
      </p:sp>
    </p:spTree>
    <p:extLst>
      <p:ext uri="{BB962C8B-B14F-4D97-AF65-F5344CB8AC3E}">
        <p14:creationId xmlns:p14="http://schemas.microsoft.com/office/powerpoint/2010/main" val="664153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97280" y="2623948"/>
            <a:ext cx="10058400" cy="4023360"/>
          </a:xfrm>
        </p:spPr>
        <p:txBody>
          <a:bodyPr>
            <a:normAutofit/>
          </a:bodyPr>
          <a:lstStyle/>
          <a:p>
            <a:r>
              <a:rPr lang="en-GB" sz="3200" dirty="0">
                <a:latin typeface="+mj-lt"/>
              </a:rPr>
              <a:t>http://www.plug-n-harvest.eu/</a:t>
            </a:r>
            <a:endParaRPr lang="el-GR" sz="3200" dirty="0">
              <a:latin typeface="+mj-lt"/>
            </a:endParaRPr>
          </a:p>
        </p:txBody>
      </p:sp>
      <p:sp>
        <p:nvSpPr>
          <p:cNvPr id="3" name="Footer Placeholder 2"/>
          <p:cNvSpPr>
            <a:spLocks noGrp="1"/>
          </p:cNvSpPr>
          <p:nvPr>
            <p:ph type="ftr" sz="quarter" idx="11"/>
          </p:nvPr>
        </p:nvSpPr>
        <p:spPr/>
        <p:txBody>
          <a:bodyPr/>
          <a:lstStyle/>
          <a:p>
            <a:r>
              <a:rPr lang="sv-SE" smtClean="0"/>
              <a:t>PLUG-N-HARVEST</a:t>
            </a:r>
            <a:br>
              <a:rPr lang="sv-SE" smtClean="0"/>
            </a:br>
            <a:r>
              <a:rPr lang="sv-SE" smtClean="0"/>
              <a:t>ID: 768735 - H2020-EU.2.1.5.2.</a:t>
            </a:r>
            <a:endParaRPr lang="sv-SE" dirty="0"/>
          </a:p>
        </p:txBody>
      </p:sp>
      <p:sp>
        <p:nvSpPr>
          <p:cNvPr id="4" name="Slide Number Placeholder 3"/>
          <p:cNvSpPr>
            <a:spLocks noGrp="1"/>
          </p:cNvSpPr>
          <p:nvPr>
            <p:ph type="sldNum" sz="quarter" idx="12"/>
          </p:nvPr>
        </p:nvSpPr>
        <p:spPr/>
        <p:txBody>
          <a:bodyPr/>
          <a:lstStyle/>
          <a:p>
            <a:fld id="{76F34D8A-136C-4FA7-8325-F06DF2D5CB3D}" type="slidenum">
              <a:rPr lang="en-US" smtClean="0"/>
              <a:t>9</a:t>
            </a:fld>
            <a:endParaRPr lang="en-US"/>
          </a:p>
        </p:txBody>
      </p:sp>
      <p:sp>
        <p:nvSpPr>
          <p:cNvPr id="5" name="Title 4"/>
          <p:cNvSpPr>
            <a:spLocks noGrp="1"/>
          </p:cNvSpPr>
          <p:nvPr>
            <p:ph type="title"/>
          </p:nvPr>
        </p:nvSpPr>
        <p:spPr/>
        <p:txBody>
          <a:bodyPr/>
          <a:lstStyle/>
          <a:p>
            <a:r>
              <a:rPr lang="en-US" dirty="0" smtClean="0"/>
              <a:t>Website - Logo</a:t>
            </a:r>
            <a:endParaRPr lang="el-GR" dirty="0"/>
          </a:p>
        </p:txBody>
      </p:sp>
      <p:pic>
        <p:nvPicPr>
          <p:cNvPr id="7" name="19 - Εικόνα" descr="try 1st.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87758" y="3619803"/>
            <a:ext cx="3540252" cy="2251139"/>
          </a:xfrm>
          <a:prstGeom prst="rect">
            <a:avLst/>
          </a:prstGeom>
        </p:spPr>
      </p:pic>
    </p:spTree>
    <p:extLst>
      <p:ext uri="{BB962C8B-B14F-4D97-AF65-F5344CB8AC3E}">
        <p14:creationId xmlns:p14="http://schemas.microsoft.com/office/powerpoint/2010/main" val="578921625"/>
      </p:ext>
    </p:extLst>
  </p:cSld>
  <p:clrMapOvr>
    <a:masterClrMapping/>
  </p:clrMapOvr>
</p:sld>
</file>

<file path=ppt/theme/theme1.xml><?xml version="1.0" encoding="utf-8"?>
<a:theme xmlns:a="http://schemas.openxmlformats.org/drawingml/2006/main" name="PnH - Template">
  <a:themeElements>
    <a:clrScheme name="Ανασκόπηση">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306</TotalTime>
  <Words>497</Words>
  <Application>Microsoft Office PowerPoint</Application>
  <PresentationFormat>Widescreen</PresentationFormat>
  <Paragraphs>119</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Times New Roman</vt:lpstr>
      <vt:lpstr>PnH - Template</vt:lpstr>
      <vt:lpstr>Plug-N-Harvest</vt:lpstr>
      <vt:lpstr>WP6 Main Objectives</vt:lpstr>
      <vt:lpstr>Involved partners</vt:lpstr>
      <vt:lpstr>Dissemination actions</vt:lpstr>
      <vt:lpstr>EC rules</vt:lpstr>
      <vt:lpstr>Open Access for scientific publications</vt:lpstr>
      <vt:lpstr>EC rules – Open Access</vt:lpstr>
      <vt:lpstr>PnH procedure prior to a dissemination event</vt:lpstr>
      <vt:lpstr>Website - Logo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Ιάκωβος Μιχαηλίδης</dc:creator>
  <cp:lastModifiedBy>Christos Ravanis</cp:lastModifiedBy>
  <cp:revision>188</cp:revision>
  <dcterms:created xsi:type="dcterms:W3CDTF">2017-08-30T15:07:01Z</dcterms:created>
  <dcterms:modified xsi:type="dcterms:W3CDTF">2017-09-25T13:06:57Z</dcterms:modified>
</cp:coreProperties>
</file>