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57" r:id="rId3"/>
    <p:sldId id="272" r:id="rId4"/>
    <p:sldId id="271" r:id="rId5"/>
    <p:sldId id="261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27" autoAdjust="0"/>
  </p:normalViewPr>
  <p:slideViewPr>
    <p:cSldViewPr snapToGrid="0">
      <p:cViewPr varScale="1">
        <p:scale>
          <a:sx n="56" d="100"/>
          <a:sy n="56" d="100"/>
        </p:scale>
        <p:origin x="1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C032-8591-4F9F-BA22-443D8B9DBEF2}" type="datetimeFigureOut">
              <a:rPr lang="en-US" smtClean="0"/>
              <a:t>21-Sep-17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8E0D7-F8FE-4020-B0F2-815F83AE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Greetings. Within the following slides i will present to you the foreseen IMCS module.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</a:t>
            </a:r>
            <a:r>
              <a:rPr lang="en-US" baseline="0" dirty="0"/>
              <a:t> here is a general piece of information regarding the project.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IMCS module </a:t>
            </a:r>
            <a:r>
              <a:rPr lang="en-US" b="1" dirty="0"/>
              <a:t>reflects activities foreseen in</a:t>
            </a:r>
            <a:r>
              <a:rPr lang="en-US" b="1" baseline="0" dirty="0"/>
              <a:t> Task 3.1, starting in M4 and finishing in M39.</a:t>
            </a:r>
          </a:p>
          <a:p>
            <a:endParaRPr lang="en-US" baseline="0" dirty="0"/>
          </a:p>
          <a:p>
            <a:r>
              <a:rPr lang="en-US" baseline="0" dirty="0"/>
              <a:t>The IMCS module will be responsible for the energy management task at the single-building level.</a:t>
            </a:r>
          </a:p>
          <a:p>
            <a:endParaRPr lang="en-US" b="1" baseline="0" dirty="0"/>
          </a:p>
          <a:p>
            <a:r>
              <a:rPr lang="en-US" b="1" baseline="0" dirty="0"/>
              <a:t>Task 3.1 together with Task 3.2, 3.3, 3.4 will constitute the EMS layer as described before.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CAO tool will serve as the main ingredient for the IMCS module.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CAO is a scalable optimization tool,</a:t>
            </a:r>
            <a:r>
              <a:rPr lang="en-US" b="1" baseline="0" dirty="0"/>
              <a:t> able to recalibrate the control strategy on-the-go without any simulation model’s assistance.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 that </a:t>
            </a:r>
            <a:r>
              <a:rPr lang="en-US" b="1" baseline="0" dirty="0"/>
              <a:t>CAO has already been verified and tested</a:t>
            </a:r>
            <a:r>
              <a:rPr lang="en-US" baseline="0" dirty="0"/>
              <a:t> by CERTH during previous EU projects, </a:t>
            </a:r>
            <a:r>
              <a:rPr lang="en-US" b="1" baseline="0" dirty="0"/>
              <a:t>reaching TRL 6.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main attributes IMCS will inherit from CAO are: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The fact that</a:t>
            </a:r>
            <a:r>
              <a:rPr lang="en-US" b="1" baseline="0" dirty="0"/>
              <a:t> no initial calibration of the tool is required,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="1" baseline="0" dirty="0"/>
              <a:t>No model of the plant is required,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="1" baseline="0" dirty="0"/>
              <a:t>No manual re-calibration is required during operation,</a:t>
            </a:r>
          </a:p>
          <a:p>
            <a:pPr marL="171450" indent="-171450">
              <a:buFontTx/>
              <a:buChar char="-"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Easy reconfiguration during operation</a:t>
            </a:r>
          </a:p>
          <a:p>
            <a:pPr marL="171450" indent="-171450">
              <a:buFontTx/>
              <a:buChar char="-"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Robust real-time reaction to emerging dynamics.</a:t>
            </a:r>
          </a:p>
          <a:p>
            <a:pPr marL="171450" indent="-171450">
              <a:buFontTx/>
              <a:buChar char="-"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Compatible with common interfaces and operating systems.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workflow of the </a:t>
            </a:r>
            <a:r>
              <a:rPr lang="en-US" b="1" baseline="0" dirty="0"/>
              <a:t>IMCS implements a double, asynchronous, cycle operation:</a:t>
            </a:r>
          </a:p>
          <a:p>
            <a:endParaRPr lang="en-US" b="1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The </a:t>
            </a:r>
            <a:r>
              <a:rPr lang="en-US" b="1" baseline="0" dirty="0"/>
              <a:t>first cycle considers a closed control loop operating usually at 10 to 15 mins period,</a:t>
            </a:r>
            <a:r>
              <a:rPr lang="en-US" baseline="0" dirty="0"/>
              <a:t> driven by the system observations and weather conditions.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While the </a:t>
            </a:r>
            <a:r>
              <a:rPr lang="en-US" b="1" baseline="0" dirty="0"/>
              <a:t>second cycle considers the recalibration of the control strategy at a periodic basis,</a:t>
            </a:r>
            <a:r>
              <a:rPr lang="en-US" baseline="0" dirty="0"/>
              <a:t> usually every 24 hours.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Finally, </a:t>
            </a:r>
            <a:r>
              <a:rPr lang="en-US" b="1" baseline="0" dirty="0"/>
              <a:t>the foreseen cost-criterion will be constituted by 2 factors:</a:t>
            </a:r>
          </a:p>
          <a:p>
            <a:pPr marL="0" indent="0">
              <a:buFontTx/>
              <a:buNone/>
            </a:pPr>
            <a:endParaRPr lang="en-US" b="1" baseline="0" dirty="0"/>
          </a:p>
          <a:p>
            <a:pPr marL="171450" indent="-171450">
              <a:buFontTx/>
              <a:buChar char="-"/>
            </a:pPr>
            <a:r>
              <a:rPr lang="en-US" b="1" baseline="0" dirty="0"/>
              <a:t>the renewable energy consumption</a:t>
            </a:r>
            <a:r>
              <a:rPr lang="en-US" baseline="0" dirty="0"/>
              <a:t> </a:t>
            </a:r>
            <a:r>
              <a:rPr lang="en-US" b="1" baseline="0" dirty="0"/>
              <a:t>as a fraction of the total energy consumed</a:t>
            </a:r>
            <a:r>
              <a:rPr lang="en-US" baseline="0" dirty="0"/>
              <a:t>,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And the </a:t>
            </a:r>
            <a:r>
              <a:rPr lang="en-US" b="1" baseline="0" dirty="0"/>
              <a:t>indoor thermal comfort</a:t>
            </a:r>
            <a:r>
              <a:rPr lang="en-US" baseline="0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029BCBC8-FF22-40F7-9E09-79B5DD68CA60}"/>
              </a:ext>
            </a:extLst>
          </p:cNvPr>
          <p:cNvGrpSpPr/>
          <p:nvPr userDrawn="1"/>
        </p:nvGrpSpPr>
        <p:grpSpPr>
          <a:xfrm>
            <a:off x="-3178" y="6143330"/>
            <a:ext cx="12192003" cy="195824"/>
            <a:chOff x="-3178" y="6143330"/>
            <a:chExt cx="12192003" cy="195824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57A2AA40-D906-40E2-B58D-160186C2AA10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AAD67197-3336-4686-ACD4-B62492FC575F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/>
          <p:cNvSpPr/>
          <p:nvPr/>
        </p:nvSpPr>
        <p:spPr>
          <a:xfrm>
            <a:off x="0" y="640005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5" y="44109"/>
            <a:ext cx="2744404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5" y="0"/>
            <a:ext cx="3204535" cy="1563366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5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1E-DEAE-4CBE-A42B-AFEABF2D80C4}" type="datetime1">
              <a:rPr lang="en-US" smtClean="0"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FD870FC2-11B3-4DF4-9B87-BCC709ECAFDF}"/>
              </a:ext>
            </a:extLst>
          </p:cNvPr>
          <p:cNvGrpSpPr/>
          <p:nvPr userDrawn="1"/>
        </p:nvGrpSpPr>
        <p:grpSpPr>
          <a:xfrm>
            <a:off x="-3178" y="6143330"/>
            <a:ext cx="12192003" cy="195824"/>
            <a:chOff x="-3178" y="6143330"/>
            <a:chExt cx="12192003" cy="195824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BEE885E-684D-4248-8907-1D41BB4C61BE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9162F7E3-6168-4C4B-9D64-DE6DE3B81173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50612AD9-FD72-4987-B616-D1E606D8539F}"/>
                </a:ext>
              </a:extLst>
            </p:cNvPr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32DC-8BE5-4FBE-BEC8-3CF6B3B972B5}" type="datetime1">
              <a:rPr lang="en-US" smtClean="0"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B598329-5F70-4E95-B4F4-7A0EC8F7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92203" y="5858203"/>
            <a:ext cx="1287085" cy="7125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FDD8FD8-32AF-478D-BC06-892FF8B46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460" y="5764975"/>
            <a:ext cx="1471380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2502-8E5B-49B2-82F3-C48C007C0B6A}" type="datetime1">
              <a:rPr lang="en-US" smtClean="0"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6F7F1-73E5-42DF-AE6B-BC1B99F56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6103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069D80DF-F6E8-4466-A0DB-A58562AA3BB1}"/>
              </a:ext>
            </a:extLst>
          </p:cNvPr>
          <p:cNvGrpSpPr/>
          <p:nvPr userDrawn="1"/>
        </p:nvGrpSpPr>
        <p:grpSpPr>
          <a:xfrm>
            <a:off x="-3178" y="6143330"/>
            <a:ext cx="12192003" cy="195824"/>
            <a:chOff x="-3178" y="6143330"/>
            <a:chExt cx="12192003" cy="195824"/>
          </a:xfrm>
        </p:grpSpPr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427432C8-98A5-4440-BBC7-8B801B8BB227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544F0FEB-A138-4B4F-9B7B-ED758DC9EECD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8B915C64-4174-49D0-806B-ADC4A5591758}"/>
                </a:ext>
              </a:extLst>
            </p:cNvPr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51E-3943-40B2-9BC6-F6706F17CFAB}" type="datetime1">
              <a:rPr lang="en-US" smtClean="0"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43C16FE-CE7E-4EEB-AC88-AFC2754AC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C308791F-8CFD-4C06-9B8A-9C7BE9A8F531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38039ED5-B2FD-4CD4-B618-9DF9BD751A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32F2A100-2389-49EA-B7F2-7127B1CF7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992A9B7B-E089-42FA-BDFD-C0559D6E9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3C49DDD-6924-496F-B888-F8C7C6796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4189554-F227-4AE4-A4C2-35E50B5F0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A7E04129-7575-40CB-A3B4-B0CD0E1E4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5" y="44109"/>
            <a:ext cx="2744404" cy="1519257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4F1EF0D-2962-47A7-A744-2B2972DA3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5" y="0"/>
            <a:ext cx="3204535" cy="15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9F1-94BF-45D3-AE33-6ABCB2F20E7B}" type="datetime1">
              <a:rPr lang="en-US" smtClean="0"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C05-FFF6-4D9D-9DB5-7D1A9A8DDC4A}" type="datetime1">
              <a:rPr lang="en-US" smtClean="0"/>
              <a:t>21-Sep-17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430A-72C9-4ED3-B5E4-3D55C9729DA8}" type="datetime1">
              <a:rPr lang="en-US" smtClean="0"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ED13393A-3B8E-4E83-A54D-67A6AB5C327F}"/>
              </a:ext>
            </a:extLst>
          </p:cNvPr>
          <p:cNvGrpSpPr/>
          <p:nvPr userDrawn="1"/>
        </p:nvGrpSpPr>
        <p:grpSpPr>
          <a:xfrm>
            <a:off x="-3178" y="6143330"/>
            <a:ext cx="12192003" cy="195824"/>
            <a:chOff x="-3178" y="6143330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72DF3118-DD4C-4C18-AB1C-321317570C4B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C0794814-5833-41BF-9F74-799E3A0E654D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1F45ACC8-3F9E-44A6-92D0-97CA78DCAD3C}"/>
                </a:ext>
              </a:extLst>
            </p:cNvPr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629B-A2E2-43B0-BC7C-2B77883FD396}" type="datetime1">
              <a:rPr lang="en-US" smtClean="0"/>
              <a:t>21-Sep-17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A252D2-8345-4587-9DE7-54B25A62F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6" y="6143330"/>
            <a:ext cx="1287085" cy="7125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" y="6143330"/>
            <a:ext cx="1471380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5CE0C30-200E-4BD3-80AE-32026B9C212D}"/>
              </a:ext>
            </a:extLst>
          </p:cNvPr>
          <p:cNvGrpSpPr/>
          <p:nvPr userDrawn="1"/>
        </p:nvGrpSpPr>
        <p:grpSpPr>
          <a:xfrm rot="16200000">
            <a:off x="840903" y="3331089"/>
            <a:ext cx="6858001" cy="195823"/>
            <a:chOff x="-3178" y="6143330"/>
            <a:chExt cx="12192003" cy="195824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8F91DE8D-CA07-44C2-952D-194CF8F38EBD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994E377F-CAF6-4D65-B2E5-5F1EFAE68766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B51F2D64-D464-4B5B-A4E5-23A46FA709EC}"/>
                </a:ext>
              </a:extLst>
            </p:cNvPr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Plug-N-Harvest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WPX - Task X.X: Task or deliverable title HERE</a:t>
            </a:r>
          </a:p>
          <a:p>
            <a:pPr lvl="0"/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fld id="{1DC22D29-6C03-4FCB-92CF-E05A67975532}" type="datetime1">
              <a:rPr lang="en-US" smtClean="0"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4541A1A-A7AF-4A32-809D-2EB7BE8A9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6" y="6143330"/>
            <a:ext cx="1287085" cy="7125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AF5219E-BFAC-406C-8E60-DF1A0BBF1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" y="6143330"/>
            <a:ext cx="1471380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731-F406-4A17-A852-A57626BC2303}" type="datetime1">
              <a:rPr lang="en-US" smtClean="0"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80863AB-ECD2-4D34-B064-F35AA77F4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6" y="6143330"/>
            <a:ext cx="1287085" cy="7125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A5B6D5D-4620-418C-871D-AC7359B87F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" y="6143330"/>
            <a:ext cx="1471380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F9EEC5D0-EB90-4682-B035-E25CDB64BCD0}"/>
              </a:ext>
            </a:extLst>
          </p:cNvPr>
          <p:cNvGrpSpPr/>
          <p:nvPr userDrawn="1"/>
        </p:nvGrpSpPr>
        <p:grpSpPr>
          <a:xfrm>
            <a:off x="-3178" y="6143330"/>
            <a:ext cx="12192003" cy="195824"/>
            <a:chOff x="-3178" y="6143330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8DE7556A-AA3B-4ED2-92AC-D167BFFBFA1D}"/>
                </a:ext>
              </a:extLst>
            </p:cNvPr>
            <p:cNvSpPr/>
            <p:nvPr userDrawn="1"/>
          </p:nvSpPr>
          <p:spPr>
            <a:xfrm>
              <a:off x="-3178" y="6277097"/>
              <a:ext cx="12192002" cy="6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65ADA764-0488-49B9-B596-23756CFA3286}"/>
                </a:ext>
              </a:extLst>
            </p:cNvPr>
            <p:cNvSpPr/>
            <p:nvPr userDrawn="1"/>
          </p:nvSpPr>
          <p:spPr>
            <a:xfrm>
              <a:off x="0" y="6208424"/>
              <a:ext cx="12188825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79F76D77-D388-40FA-9546-FC0D56BCD5E0}"/>
                </a:ext>
              </a:extLst>
            </p:cNvPr>
            <p:cNvSpPr/>
            <p:nvPr/>
          </p:nvSpPr>
          <p:spPr>
            <a:xfrm>
              <a:off x="-3178" y="6143330"/>
              <a:ext cx="12192002" cy="62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FC9F940-3752-4988-A080-ACBD9960BA4B}" type="datetime1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BA6E2B9-6CAE-4B21-A9FA-8087BC61DA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6" y="6143330"/>
            <a:ext cx="1287085" cy="71250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69C1299-8EB2-40BF-84CD-4C27832C5E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" y="6143330"/>
            <a:ext cx="1471380" cy="714670"/>
          </a:xfrm>
          <a:prstGeom prst="rect">
            <a:avLst/>
          </a:prstGeom>
        </p:spPr>
      </p:pic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F0085E31-E4FC-4984-96C4-2425E589CC45}"/>
              </a:ext>
            </a:extLst>
          </p:cNvPr>
          <p:cNvGrpSpPr/>
          <p:nvPr userDrawn="1"/>
        </p:nvGrpSpPr>
        <p:grpSpPr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89FE1EE2-C458-49C3-804C-DFFA402467F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">
              <a:extLst>
                <a:ext uri="{FF2B5EF4-FFF2-40B4-BE49-F238E27FC236}">
                  <a16:creationId xmlns:a16="http://schemas.microsoft.com/office/drawing/2014/main" id="{F8B83012-3BFE-4E1A-BF4E-6C3E30D5A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23BCB931-7A15-404C-8A6F-DAB743C6B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DBEECB60-E8C1-4EEE-BB52-2FD68B2AA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7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rdis.europa.eu/project/rcn/211287_e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Plug-N-Harvest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07180"/>
            <a:ext cx="10282182" cy="1645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dirty="0"/>
              <a:t> - Task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3.1</a:t>
            </a:r>
            <a:r>
              <a:rPr lang="en-US" dirty="0"/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Intelligent Management and Control System (IMCS)</a:t>
            </a:r>
          </a:p>
          <a:p>
            <a:r>
              <a:rPr lang="en-US" dirty="0"/>
              <a:t>ORGANIZATION: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Certh</a:t>
            </a:r>
            <a:br>
              <a:rPr lang="en-US" dirty="0"/>
            </a:br>
            <a:r>
              <a:rPr lang="en-US" dirty="0"/>
              <a:t>PRESENTER(S):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Iakovos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michailidis</a:t>
            </a:r>
            <a:br>
              <a:rPr lang="en-US" dirty="0"/>
            </a:br>
            <a:r>
              <a:rPr lang="en-US" dirty="0"/>
              <a:t>MEETING: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Kick-off Meeting, Aachen, 21 September 2017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7DA1C9-26DB-449F-ADE0-21AB89CB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413-7363-4B3F-8E37-84E697FEFBCB}" type="datetime4">
              <a:rPr lang="en-US" smtClean="0"/>
              <a:t>September 21,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89B4386-A5FB-4DF4-A183-59F86936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11634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 err="1">
                <a:solidFill>
                  <a:prstClr val="black"/>
                </a:solidFill>
                <a:latin typeface="+mj-lt"/>
              </a:rPr>
              <a:t>Cordis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 Europa URL: </a:t>
            </a:r>
            <a:r>
              <a:rPr lang="en-US" sz="1600" dirty="0">
                <a:solidFill>
                  <a:prstClr val="black"/>
                </a:solidFill>
                <a:latin typeface="+mj-lt"/>
                <a:hlinkClick r:id="rId3"/>
              </a:rPr>
              <a:t>http://cordis.europa.eu/project/rcn/211287_en.html</a:t>
            </a:r>
            <a:endParaRPr lang="en-US" sz="16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Project Acronym : PLUG-N-HARVEST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Project ID: 768735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Funded under: H2020-EU.2.1.5.2. - Technologies enabling energy-efficient systems and energy-efficient buildings with a low environmental impact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Project Start Date: 1</a:t>
            </a:r>
            <a:r>
              <a:rPr lang="en-US" sz="1600" baseline="30000" dirty="0">
                <a:solidFill>
                  <a:prstClr val="black"/>
                </a:solidFill>
                <a:latin typeface="+mj-lt"/>
              </a:rPr>
              <a:t>st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 of September 2017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</a:pPr>
            <a:r>
              <a:rPr lang="en-US" sz="1600" dirty="0">
                <a:solidFill>
                  <a:prstClr val="black"/>
                </a:solidFill>
                <a:latin typeface="+mj-lt"/>
              </a:rPr>
              <a:t>Duration: 51 months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8419C73-2AD9-4694-9259-5F457FD5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FF0000"/>
                </a:solidFill>
              </a:rPr>
              <a:t>Contact Information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5D27EB-D7A3-4583-BD0F-0E3552B2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28318CD-8595-4721-A389-DC4DC62C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81025"/>
              </p:ext>
            </p:extLst>
          </p:nvPr>
        </p:nvGraphicFramePr>
        <p:xfrm>
          <a:off x="6088567" y="1784320"/>
          <a:ext cx="518531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List of Participants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 hMerge="1">
                  <a:txBody>
                    <a:bodyPr/>
                    <a:lstStyle/>
                    <a:p>
                      <a:endParaRPr lang="el-G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Centre for Research and Technology Hellas - CERTH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2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Rheinisch-Westfaelische</a:t>
                      </a:r>
                      <a:r>
                        <a:rPr lang="en-US" sz="1400" dirty="0">
                          <a:latin typeface="+mj-lt"/>
                        </a:rPr>
                        <a:t> Technische Hochschule Aachen - RWTH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Cardiff University – CU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2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4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Aloumyl</a:t>
                      </a:r>
                      <a:r>
                        <a:rPr lang="en-US" sz="1400" dirty="0">
                          <a:latin typeface="+mj-lt"/>
                        </a:rPr>
                        <a:t>, </a:t>
                      </a:r>
                      <a:r>
                        <a:rPr lang="en-US" sz="1400" dirty="0" err="1">
                          <a:latin typeface="+mj-lt"/>
                        </a:rPr>
                        <a:t>Biomichania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Alouminioy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Anonimi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Etairia</a:t>
                      </a:r>
                      <a:r>
                        <a:rPr lang="en-US" sz="1400" dirty="0">
                          <a:latin typeface="+mj-lt"/>
                        </a:rPr>
                        <a:t> - ALUMIL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9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5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Sistemes </a:t>
                      </a:r>
                      <a:r>
                        <a:rPr lang="en-US" sz="1400" dirty="0" err="1">
                          <a:latin typeface="+mj-lt"/>
                        </a:rPr>
                        <a:t>Avancats</a:t>
                      </a:r>
                      <a:r>
                        <a:rPr lang="en-US" sz="1400" dirty="0">
                          <a:latin typeface="+mj-lt"/>
                        </a:rPr>
                        <a:t> De Energia Solar </a:t>
                      </a:r>
                      <a:r>
                        <a:rPr lang="en-US" sz="1400" dirty="0" err="1">
                          <a:latin typeface="+mj-lt"/>
                        </a:rPr>
                        <a:t>Termica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Sccl</a:t>
                      </a:r>
                      <a:r>
                        <a:rPr lang="en-US" sz="1400" dirty="0">
                          <a:latin typeface="+mj-lt"/>
                        </a:rPr>
                        <a:t> - AIGUASOL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6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Odin Solutions </a:t>
                      </a:r>
                      <a:r>
                        <a:rPr lang="en-US" sz="1400" dirty="0" err="1">
                          <a:latin typeface="+mj-lt"/>
                        </a:rPr>
                        <a:t>s.l.</a:t>
                      </a:r>
                      <a:r>
                        <a:rPr lang="en-US" sz="1400" dirty="0">
                          <a:latin typeface="+mj-lt"/>
                        </a:rPr>
                        <a:t> - ODINS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8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7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SIEMENS SRL - SIE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7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8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+mj-lt"/>
                        </a:rPr>
                        <a:t>Etra</a:t>
                      </a:r>
                      <a:r>
                        <a:rPr lang="es-ES" sz="1400" dirty="0">
                          <a:latin typeface="+mj-lt"/>
                        </a:rPr>
                        <a:t> </a:t>
                      </a:r>
                      <a:r>
                        <a:rPr lang="es-ES" sz="1400" dirty="0" err="1">
                          <a:latin typeface="+mj-lt"/>
                        </a:rPr>
                        <a:t>Investigacion</a:t>
                      </a:r>
                      <a:r>
                        <a:rPr lang="es-ES" sz="1400" dirty="0">
                          <a:latin typeface="+mj-lt"/>
                        </a:rPr>
                        <a:t> Y Desarrollo </a:t>
                      </a:r>
                      <a:r>
                        <a:rPr lang="es-ES" sz="1400" dirty="0" err="1">
                          <a:latin typeface="+mj-lt"/>
                        </a:rPr>
                        <a:t>Sa</a:t>
                      </a:r>
                      <a:r>
                        <a:rPr lang="es-ES" sz="1400" dirty="0">
                          <a:latin typeface="+mj-lt"/>
                        </a:rPr>
                        <a:t> - ETRA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89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9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Energy Transitions Limited - ET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40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10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Eco Intelligent Growth, SL - EIG</a:t>
                      </a: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6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11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Agencia De </a:t>
                      </a:r>
                      <a:r>
                        <a:rPr lang="en-US" sz="1400" dirty="0" err="1">
                          <a:latin typeface="+mj-lt"/>
                        </a:rPr>
                        <a:t>L'habitatge</a:t>
                      </a:r>
                      <a:r>
                        <a:rPr lang="en-US" sz="1400" dirty="0">
                          <a:latin typeface="+mj-lt"/>
                        </a:rPr>
                        <a:t> De Catalunya - AHC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4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12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Perifieria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Dytikhs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Makedonias</a:t>
                      </a:r>
                      <a:r>
                        <a:rPr lang="en-US" sz="1400" dirty="0">
                          <a:latin typeface="+mj-lt"/>
                        </a:rPr>
                        <a:t> - RWM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94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County Council Of The City And County Of Cardiff - CCC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990326"/>
            <a:ext cx="10058400" cy="2301756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IMCS module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corresponds to KO2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reflecting the activities foreseen within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Task 3.1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start in M4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finish in M39)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IMCS will be responsible for the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energy management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the single-building scale.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Tasks 3.1 to 3.2 will constitute the EMS layer delivered in Task 3.5 together with the SSM layer.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FF0000"/>
                </a:solidFill>
              </a:rPr>
              <a:t>Intelligent Management and Control System (IMCS)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2" y="4292082"/>
            <a:ext cx="9353550" cy="1743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0811" y="4627983"/>
            <a:ext cx="7984446" cy="401217"/>
          </a:xfrm>
          <a:prstGeom prst="rect">
            <a:avLst/>
          </a:prstGeom>
          <a:solidFill>
            <a:srgbClr val="51C3F9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C9789-57F4-4B9C-ABAA-6F7C8BADCA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54F538-07DE-4652-B506-5D16E3EBBB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D56195-A6AC-4958-8B87-F7D009353E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5A42EF-68E6-4808-81CD-E5ABD0ED92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7C076B-00B1-4629-B27F-A86F9885FB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9C285-56FB-4B36-8ECA-C2D6596AA9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4A154E-1950-4755-A5FC-5998EE0CC1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AEBF16E8-06E8-4723-8C02-B827B80615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61" y="117425"/>
            <a:ext cx="5381608" cy="3626439"/>
          </a:xfrm>
          <a:prstGeom prst="rect">
            <a:avLst/>
          </a:prstGeom>
          <a:noFill/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4168796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CAO tool will serve as the main ingredient for the IMCS module.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b="1" dirty="0">
              <a:latin typeface="+mj-lt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+mj-lt"/>
              </a:rPr>
              <a:t>CAO</a:t>
            </a:r>
            <a:r>
              <a:rPr lang="en-US" dirty="0">
                <a:latin typeface="+mj-lt"/>
              </a:rPr>
              <a:t> is a </a:t>
            </a:r>
            <a:r>
              <a:rPr lang="en-US" b="1" dirty="0">
                <a:latin typeface="+mj-lt"/>
              </a:rPr>
              <a:t>scalable optimization tool </a:t>
            </a:r>
            <a:r>
              <a:rPr lang="en-US" dirty="0">
                <a:latin typeface="+mj-lt"/>
              </a:rPr>
              <a:t>capable of </a:t>
            </a:r>
            <a:r>
              <a:rPr lang="en-US" b="1" dirty="0">
                <a:latin typeface="+mj-lt"/>
              </a:rPr>
              <a:t>fine-tuning</a:t>
            </a:r>
            <a:r>
              <a:rPr lang="en-US" dirty="0">
                <a:latin typeface="+mj-lt"/>
              </a:rPr>
              <a:t> the applied control strategy </a:t>
            </a:r>
            <a:r>
              <a:rPr lang="en-US" b="1" dirty="0">
                <a:latin typeface="+mj-lt"/>
              </a:rPr>
              <a:t>on-the-go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without </a:t>
            </a:r>
            <a:r>
              <a:rPr lang="en-US" dirty="0">
                <a:latin typeface="+mj-lt"/>
              </a:rPr>
              <a:t>the requirement of any simulation</a:t>
            </a:r>
            <a:r>
              <a:rPr lang="en-US" b="1" dirty="0">
                <a:latin typeface="+mj-lt"/>
              </a:rPr>
              <a:t> model </a:t>
            </a:r>
            <a:r>
              <a:rPr lang="en-US" dirty="0">
                <a:latin typeface="+mj-lt"/>
              </a:rPr>
              <a:t>being available.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latin typeface="+mj-lt"/>
            </a:endParaRPr>
          </a:p>
          <a:p>
            <a:pPr marL="0" lvl="0" indent="0" algn="just">
              <a:spcBef>
                <a:spcPts val="300"/>
              </a:spcBef>
              <a:spcAft>
                <a:spcPts val="300"/>
              </a:spcAft>
              <a:buClr>
                <a:srgbClr val="99CB38"/>
              </a:buClr>
              <a:buNone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tool has already been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verified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and extensively tested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in several similar real-life cases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within previous EU projects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(current TRL 6).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PLUG-N-HARVEST</a:t>
            </a:r>
            <a:br>
              <a:rPr lang="en-US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ID: 768735 - H2020-EU.2.1.5.2.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34D8A-136C-4FA7-8325-F06DF2D5CB3D}" type="slidenum">
              <a:rPr lang="en-US" sz="1050" smtClean="0"/>
              <a:pPr defTabSz="914400">
                <a:spcAft>
                  <a:spcPts val="600"/>
                </a:spcAft>
              </a:pPr>
              <a:t>4</a:t>
            </a:fld>
            <a:endParaRPr lang="en-US" sz="105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Plug-N-Harvest: </a:t>
            </a:r>
            <a:r>
              <a:rPr lang="en-US" sz="3400" dirty="0">
                <a:solidFill>
                  <a:srgbClr val="FF0000"/>
                </a:solidFill>
              </a:rPr>
              <a:t>CAO &amp; IMCS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CB250214-4DD7-4DAF-9308-AE26A0D7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76615"/>
              </p:ext>
            </p:extLst>
          </p:nvPr>
        </p:nvGraphicFramePr>
        <p:xfrm>
          <a:off x="515815" y="3600299"/>
          <a:ext cx="5310554" cy="2804160"/>
        </p:xfrm>
        <a:graphic>
          <a:graphicData uri="http://schemas.openxmlformats.org/drawingml/2006/table">
            <a:tbl>
              <a:tblPr firstRow="1" bandRow="1"/>
              <a:tblGrid>
                <a:gridCol w="274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Demo Cases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Period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Energy Savings (preserved comfort)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FIBP Kassel Building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(24 Offices, 3 Floors,</a:t>
                      </a:r>
                      <a:r>
                        <a:rPr lang="en-US" sz="1400" baseline="0" dirty="0">
                          <a:latin typeface="+mj-lt"/>
                        </a:rPr>
                        <a:t> </a:t>
                      </a:r>
                      <a:r>
                        <a:rPr lang="en-US" sz="1400" dirty="0">
                          <a:latin typeface="+mj-lt"/>
                        </a:rPr>
                        <a:t>260m</a:t>
                      </a:r>
                      <a:r>
                        <a:rPr lang="en-US" sz="1400" baseline="30000" dirty="0">
                          <a:latin typeface="+mj-lt"/>
                        </a:rPr>
                        <a:t>2</a:t>
                      </a:r>
                      <a:r>
                        <a:rPr lang="en-US" sz="14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12 Days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25%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TUC Chania Building 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(10 Offices, 2 Floors, 150m</a:t>
                      </a:r>
                      <a:r>
                        <a:rPr lang="en-US" sz="1400" baseline="30000" dirty="0">
                          <a:latin typeface="+mj-lt"/>
                        </a:rPr>
                        <a:t>2</a:t>
                      </a:r>
                      <a:r>
                        <a:rPr lang="en-US" sz="14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+mj-lt"/>
                        </a:rPr>
                        <a:t>6 Days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25%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AFCON</a:t>
                      </a:r>
                      <a:r>
                        <a:rPr lang="en-US" sz="1400" baseline="0" dirty="0">
                          <a:latin typeface="+mj-lt"/>
                        </a:rPr>
                        <a:t> </a:t>
                      </a:r>
                      <a:r>
                        <a:rPr lang="en-US" sz="1400" dirty="0">
                          <a:latin typeface="+mj-lt"/>
                        </a:rPr>
                        <a:t>Tel-Aviv Building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210</a:t>
                      </a:r>
                      <a:r>
                        <a:rPr lang="en-US" sz="1400" dirty="0">
                          <a:latin typeface="+mj-lt"/>
                        </a:rPr>
                        <a:t> Offices, 3 Floors,</a:t>
                      </a:r>
                      <a:r>
                        <a:rPr lang="en-US" sz="1400" baseline="0" dirty="0">
                          <a:latin typeface="+mj-lt"/>
                        </a:rPr>
                        <a:t> </a:t>
                      </a:r>
                      <a:r>
                        <a:rPr lang="en-US" sz="1400" dirty="0">
                          <a:latin typeface="+mj-lt"/>
                        </a:rPr>
                        <a:t>&gt;</a:t>
                      </a:r>
                      <a:r>
                        <a:rPr lang="en-US" sz="1400" baseline="0" dirty="0">
                          <a:latin typeface="+mj-lt"/>
                        </a:rPr>
                        <a:t>2000m</a:t>
                      </a:r>
                      <a:r>
                        <a:rPr lang="en-US" sz="1400" baseline="30000" dirty="0">
                          <a:latin typeface="+mj-lt"/>
                        </a:rPr>
                        <a:t>2</a:t>
                      </a:r>
                      <a:r>
                        <a:rPr lang="en-US" sz="14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+mj-lt"/>
                        </a:rPr>
                        <a:t>10 Days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45%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RWTH Aachen Building 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(3 Conf. rooms, 1 Floor, 93m</a:t>
                      </a:r>
                      <a:r>
                        <a:rPr lang="en-US" sz="1400" baseline="30000" dirty="0">
                          <a:latin typeface="+mj-lt"/>
                        </a:rPr>
                        <a:t>2</a:t>
                      </a:r>
                      <a:r>
                        <a:rPr lang="en-US" sz="14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  <a:latin typeface="+mj-lt"/>
                        </a:rPr>
                        <a:t> Days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lt"/>
                        </a:rPr>
                        <a:t>37%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6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9" y="1845734"/>
            <a:ext cx="10600139" cy="40233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Plug-n-Play: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preliminary 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calibration of parameters is not needed.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Model-Free: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simulation model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calculate the optimal decisions is required.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Automated-Calibration: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manual re-calibration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during operation is needed.</a:t>
            </a:r>
          </a:p>
          <a:p>
            <a:pPr lvl="0" algn="just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Straightforward Configuration: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 reconfiguration during operation, without interruptions.</a:t>
            </a:r>
          </a:p>
          <a:p>
            <a:pPr lvl="0" algn="just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Situation Awareness: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robust real-time reaction to emerging dynamics.</a:t>
            </a:r>
          </a:p>
          <a:p>
            <a:pPr lvl="0" algn="just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Inter-operability: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compatible with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common interfaces and operating systems.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FF0000"/>
                </a:solidFill>
              </a:rPr>
              <a:t>IMCS attributes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413244" cy="4023360"/>
              </a:xfrm>
            </p:spPr>
            <p:txBody>
              <a:bodyPr>
                <a:noAutofit/>
              </a:bodyPr>
              <a:lstStyle/>
              <a:p>
                <a:pPr lvl="0" algn="just">
                  <a:buClr>
                    <a:srgbClr val="99CB38"/>
                  </a:buClr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Work-Flow: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+mj-lt"/>
                  </a:rPr>
                  <a:t>double, asynchronous, cycle operation 	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a closed loop control strategy (T=15mins). </a:t>
                </a:r>
              </a:p>
              <a:p>
                <a:pPr marL="0" lvl="0" indent="0" algn="just">
                  <a:buClr>
                    <a:srgbClr val="99CB38"/>
                  </a:buClr>
                  <a:buNone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control recalibration on-the-go (T=24h).</a:t>
                </a:r>
              </a:p>
              <a:p>
                <a:pPr lvl="0" algn="just">
                  <a:buClr>
                    <a:srgbClr val="99CB38"/>
                  </a:buClr>
                  <a:buFont typeface="Wingdings" panose="05000000000000000000" pitchFamily="2" charset="2"/>
                  <a:buChar char="q"/>
                </a:pPr>
                <a:endParaRPr 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99CB38"/>
                  </a:buClr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Cost-criterion: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combination of renewable energy consumption as a fraction of the total energy consumption and indoor thermal comfort levels.</a:t>
                </a:r>
              </a:p>
              <a:p>
                <a:pPr lvl="0" algn="just">
                  <a:buClr>
                    <a:srgbClr val="99CB38"/>
                  </a:buCl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Clr>
                    <a:srgbClr val="99CB38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𝐉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𝐰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𝐂𝐨𝐦𝐟𝐨𝐫𝐭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1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𝐄𝐧𝐞𝐫𝐠𝐲</m:t>
                      </m:r>
                    </m:oMath>
                  </m:oMathPara>
                </a14:m>
                <a:endPara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413244" cy="4023360"/>
              </a:xfrm>
              <a:blipFill>
                <a:blip r:embed="rId3"/>
                <a:stretch>
                  <a:fillRect l="-2281" t="-1515" r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FF0000"/>
                </a:solidFill>
              </a:rPr>
              <a:t>IMCS workflow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BCBA72-B32B-42DD-9B02-00F673F3C3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24" y="1728259"/>
            <a:ext cx="4438650" cy="42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3083169"/>
            <a:ext cx="10058400" cy="5861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THANK YOU</a:t>
            </a:r>
            <a:endParaRPr lang="el-GR" sz="36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5940"/>
      </p:ext>
    </p:extLst>
  </p:cSld>
  <p:clrMapOvr>
    <a:masterClrMapping/>
  </p:clrMapOvr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781</Words>
  <Application>Microsoft Office PowerPoint</Application>
  <PresentationFormat>Ευρεία οθόνη</PresentationFormat>
  <Paragraphs>138</Paragraphs>
  <Slides>7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Wingdings</vt:lpstr>
      <vt:lpstr>PnH - Template</vt:lpstr>
      <vt:lpstr>Plug-N-Harvest</vt:lpstr>
      <vt:lpstr>Plug-N-Harvest: Contact Information</vt:lpstr>
      <vt:lpstr>Plug-N-Harvest: Intelligent Management and Control System (IMCS)</vt:lpstr>
      <vt:lpstr>Plug-N-Harvest: CAO &amp; IMCS</vt:lpstr>
      <vt:lpstr>Plug-N-Harvest: IMCS attributes</vt:lpstr>
      <vt:lpstr>Plug-N-Harvest: IMCS workflow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Ιάκωβος Μιχαηλίδης</dc:creator>
  <cp:lastModifiedBy>Ιάκωβος Μιχαηλίδης</cp:lastModifiedBy>
  <cp:revision>189</cp:revision>
  <dcterms:created xsi:type="dcterms:W3CDTF">2017-08-30T15:07:01Z</dcterms:created>
  <dcterms:modified xsi:type="dcterms:W3CDTF">2017-09-21T08:46:10Z</dcterms:modified>
</cp:coreProperties>
</file>